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88" r:id="rId4"/>
    <p:sldId id="257" r:id="rId5"/>
    <p:sldId id="258" r:id="rId6"/>
    <p:sldId id="259" r:id="rId7"/>
    <p:sldId id="260" r:id="rId8"/>
    <p:sldId id="263" r:id="rId9"/>
    <p:sldId id="261" r:id="rId10"/>
    <p:sldId id="264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6" r:id="rId22"/>
    <p:sldId id="277" r:id="rId23"/>
    <p:sldId id="275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3A2AC6-86B0-4759-ADB7-4270FA9E16D3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743E97-7F0D-48BA-AB1A-C1E5E903CF86}">
      <dgm:prSet/>
      <dgm:spPr/>
      <dgm:t>
        <a:bodyPr/>
        <a:lstStyle/>
        <a:p>
          <a:r>
            <a:rPr lang="en-CA"/>
            <a:t>Our dataset is Diabetes Prediction.</a:t>
          </a:r>
          <a:endParaRPr lang="en-US"/>
        </a:p>
      </dgm:t>
    </dgm:pt>
    <dgm:pt modelId="{99F9956C-4932-471F-B09C-6189C1216FFC}" type="parTrans" cxnId="{831E0EE0-6EDF-4080-B768-F77D096963BF}">
      <dgm:prSet/>
      <dgm:spPr/>
      <dgm:t>
        <a:bodyPr/>
        <a:lstStyle/>
        <a:p>
          <a:endParaRPr lang="en-US"/>
        </a:p>
      </dgm:t>
    </dgm:pt>
    <dgm:pt modelId="{9FF877FE-E874-4F3A-9487-18D00B03675E}" type="sibTrans" cxnId="{831E0EE0-6EDF-4080-B768-F77D096963BF}">
      <dgm:prSet/>
      <dgm:spPr/>
      <dgm:t>
        <a:bodyPr/>
        <a:lstStyle/>
        <a:p>
          <a:endParaRPr lang="en-US"/>
        </a:p>
      </dgm:t>
    </dgm:pt>
    <dgm:pt modelId="{78862735-6FD9-4A3E-BC37-131CFE5571DC}">
      <dgm:prSet/>
      <dgm:spPr/>
      <dgm:t>
        <a:bodyPr/>
        <a:lstStyle/>
        <a:p>
          <a:r>
            <a:rPr lang="en-CA"/>
            <a:t>We are creating a simple model for predicting whether a person has diabetes or not.</a:t>
          </a:r>
          <a:endParaRPr lang="en-US"/>
        </a:p>
      </dgm:t>
    </dgm:pt>
    <dgm:pt modelId="{4104A9BF-B817-487F-B8FE-9B2DD976B43C}" type="parTrans" cxnId="{DF429D4A-DDE2-4FC8-9DA4-C57EA1BD1FEC}">
      <dgm:prSet/>
      <dgm:spPr/>
      <dgm:t>
        <a:bodyPr/>
        <a:lstStyle/>
        <a:p>
          <a:endParaRPr lang="en-US"/>
        </a:p>
      </dgm:t>
    </dgm:pt>
    <dgm:pt modelId="{E610A47A-D003-4316-A7CD-0D3BED0D9F54}" type="sibTrans" cxnId="{DF429D4A-DDE2-4FC8-9DA4-C57EA1BD1FEC}">
      <dgm:prSet/>
      <dgm:spPr/>
      <dgm:t>
        <a:bodyPr/>
        <a:lstStyle/>
        <a:p>
          <a:endParaRPr lang="en-US"/>
        </a:p>
      </dgm:t>
    </dgm:pt>
    <dgm:pt modelId="{2EF6E47C-C229-46D2-8719-37FB74C197E9}">
      <dgm:prSet/>
      <dgm:spPr/>
      <dgm:t>
        <a:bodyPr/>
        <a:lstStyle/>
        <a:p>
          <a:r>
            <a:rPr lang="en-CA"/>
            <a:t>This dataset contains various medical predictor variables and one target variable.</a:t>
          </a:r>
          <a:endParaRPr lang="en-US"/>
        </a:p>
      </dgm:t>
    </dgm:pt>
    <dgm:pt modelId="{F7A37A73-26BA-4ADE-A87D-EA9000ABC681}" type="parTrans" cxnId="{90063581-BDA5-4155-805F-6A66A1BA2AE5}">
      <dgm:prSet/>
      <dgm:spPr/>
      <dgm:t>
        <a:bodyPr/>
        <a:lstStyle/>
        <a:p>
          <a:endParaRPr lang="en-US"/>
        </a:p>
      </dgm:t>
    </dgm:pt>
    <dgm:pt modelId="{AEB1D691-9DEB-4568-A8C0-4C3EE612F2AF}" type="sibTrans" cxnId="{90063581-BDA5-4155-805F-6A66A1BA2AE5}">
      <dgm:prSet/>
      <dgm:spPr/>
      <dgm:t>
        <a:bodyPr/>
        <a:lstStyle/>
        <a:p>
          <a:endParaRPr lang="en-US"/>
        </a:p>
      </dgm:t>
    </dgm:pt>
    <dgm:pt modelId="{02F76515-F118-49CB-A726-919FB82A4090}">
      <dgm:prSet/>
      <dgm:spPr/>
      <dgm:t>
        <a:bodyPr/>
        <a:lstStyle/>
        <a:p>
          <a:r>
            <a:rPr lang="en-CA"/>
            <a:t>Dataset also contains number of pregnancies the patient has had, their BMI, insulin level, age and more. </a:t>
          </a:r>
          <a:endParaRPr lang="en-US"/>
        </a:p>
      </dgm:t>
    </dgm:pt>
    <dgm:pt modelId="{09AC6189-058A-4971-A8D2-3B660A25D878}" type="parTrans" cxnId="{054C3AF2-3038-4E4F-A003-DC6F3E2F10AA}">
      <dgm:prSet/>
      <dgm:spPr/>
      <dgm:t>
        <a:bodyPr/>
        <a:lstStyle/>
        <a:p>
          <a:endParaRPr lang="en-US"/>
        </a:p>
      </dgm:t>
    </dgm:pt>
    <dgm:pt modelId="{3DFDD7BC-9A2B-41F8-AE1E-D66E5003B765}" type="sibTrans" cxnId="{054C3AF2-3038-4E4F-A003-DC6F3E2F10AA}">
      <dgm:prSet/>
      <dgm:spPr/>
      <dgm:t>
        <a:bodyPr/>
        <a:lstStyle/>
        <a:p>
          <a:endParaRPr lang="en-US"/>
        </a:p>
      </dgm:t>
    </dgm:pt>
    <dgm:pt modelId="{B0D428C1-B855-46DC-8884-998F9EF16575}">
      <dgm:prSet/>
      <dgm:spPr/>
      <dgm:t>
        <a:bodyPr/>
        <a:lstStyle/>
        <a:p>
          <a:r>
            <a:rPr lang="en-CA" b="1"/>
            <a:t>Goal:</a:t>
          </a:r>
          <a:endParaRPr lang="en-US"/>
        </a:p>
      </dgm:t>
    </dgm:pt>
    <dgm:pt modelId="{7B340F57-D832-4052-A1CA-5C79E360FDAB}" type="parTrans" cxnId="{C9C7C011-9376-4E8F-8684-5FCD268B27AB}">
      <dgm:prSet/>
      <dgm:spPr/>
      <dgm:t>
        <a:bodyPr/>
        <a:lstStyle/>
        <a:p>
          <a:endParaRPr lang="en-US"/>
        </a:p>
      </dgm:t>
    </dgm:pt>
    <dgm:pt modelId="{3D71F3CA-1941-4045-A847-9B89D876DD38}" type="sibTrans" cxnId="{C9C7C011-9376-4E8F-8684-5FCD268B27AB}">
      <dgm:prSet/>
      <dgm:spPr/>
      <dgm:t>
        <a:bodyPr/>
        <a:lstStyle/>
        <a:p>
          <a:endParaRPr lang="en-US"/>
        </a:p>
      </dgm:t>
    </dgm:pt>
    <dgm:pt modelId="{D6CF5F6E-1286-46BD-9195-F06004C68CD0}">
      <dgm:prSet/>
      <dgm:spPr/>
      <dgm:t>
        <a:bodyPr/>
        <a:lstStyle/>
        <a:p>
          <a:r>
            <a:rPr lang="en-CA"/>
            <a:t>Our end goal of this project is that our model will predict a person has diabetes or not.</a:t>
          </a:r>
          <a:endParaRPr lang="en-US"/>
        </a:p>
      </dgm:t>
    </dgm:pt>
    <dgm:pt modelId="{13CCD6B7-FB91-4803-8554-E6AAF16F0186}" type="parTrans" cxnId="{5CECE47F-D2D1-4D8E-AB02-6BE363AE1E1F}">
      <dgm:prSet/>
      <dgm:spPr/>
      <dgm:t>
        <a:bodyPr/>
        <a:lstStyle/>
        <a:p>
          <a:endParaRPr lang="en-US"/>
        </a:p>
      </dgm:t>
    </dgm:pt>
    <dgm:pt modelId="{54571D6B-C476-441F-ADD1-E172DD1044DC}" type="sibTrans" cxnId="{5CECE47F-D2D1-4D8E-AB02-6BE363AE1E1F}">
      <dgm:prSet/>
      <dgm:spPr/>
      <dgm:t>
        <a:bodyPr/>
        <a:lstStyle/>
        <a:p>
          <a:endParaRPr lang="en-US"/>
        </a:p>
      </dgm:t>
    </dgm:pt>
    <dgm:pt modelId="{C6CA238B-C7DD-409F-9A20-843EEEF3F862}" type="pres">
      <dgm:prSet presAssocID="{B23A2AC6-86B0-4759-ADB7-4270FA9E16D3}" presName="Name0" presStyleCnt="0">
        <dgm:presLayoutVars>
          <dgm:dir/>
          <dgm:animLvl val="lvl"/>
          <dgm:resizeHandles val="exact"/>
        </dgm:presLayoutVars>
      </dgm:prSet>
      <dgm:spPr/>
    </dgm:pt>
    <dgm:pt modelId="{C4935B78-2EC6-4EE7-A6C9-BD1D00B82DDA}" type="pres">
      <dgm:prSet presAssocID="{6D743E97-7F0D-48BA-AB1A-C1E5E903CF86}" presName="linNode" presStyleCnt="0"/>
      <dgm:spPr/>
    </dgm:pt>
    <dgm:pt modelId="{B4BE85C0-CD44-4AAC-B84E-DF96429AE237}" type="pres">
      <dgm:prSet presAssocID="{6D743E97-7F0D-48BA-AB1A-C1E5E903CF86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9A412753-30C7-4971-8FA2-01BAAD5814FD}" type="pres">
      <dgm:prSet presAssocID="{9FF877FE-E874-4F3A-9487-18D00B03675E}" presName="sp" presStyleCnt="0"/>
      <dgm:spPr/>
    </dgm:pt>
    <dgm:pt modelId="{0EC52D54-9026-474F-9163-C487BD211813}" type="pres">
      <dgm:prSet presAssocID="{78862735-6FD9-4A3E-BC37-131CFE5571DC}" presName="linNode" presStyleCnt="0"/>
      <dgm:spPr/>
    </dgm:pt>
    <dgm:pt modelId="{B4DF71F5-1BED-4867-9763-54739960497E}" type="pres">
      <dgm:prSet presAssocID="{78862735-6FD9-4A3E-BC37-131CFE5571DC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CC7D8ED2-6F30-4097-85B6-03A244FCB612}" type="pres">
      <dgm:prSet presAssocID="{E610A47A-D003-4316-A7CD-0D3BED0D9F54}" presName="sp" presStyleCnt="0"/>
      <dgm:spPr/>
    </dgm:pt>
    <dgm:pt modelId="{80B0ECF2-810E-4DF5-978A-8DCB9FC36104}" type="pres">
      <dgm:prSet presAssocID="{2EF6E47C-C229-46D2-8719-37FB74C197E9}" presName="linNode" presStyleCnt="0"/>
      <dgm:spPr/>
    </dgm:pt>
    <dgm:pt modelId="{F4C68536-0D48-4AEF-979E-95DDB1FEE1AF}" type="pres">
      <dgm:prSet presAssocID="{2EF6E47C-C229-46D2-8719-37FB74C197E9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6FE679B8-21D2-4DF9-8ED2-D1399739DB13}" type="pres">
      <dgm:prSet presAssocID="{AEB1D691-9DEB-4568-A8C0-4C3EE612F2AF}" presName="sp" presStyleCnt="0"/>
      <dgm:spPr/>
    </dgm:pt>
    <dgm:pt modelId="{C35FE4E6-BE00-4319-9FD6-766082724D75}" type="pres">
      <dgm:prSet presAssocID="{02F76515-F118-49CB-A726-919FB82A4090}" presName="linNode" presStyleCnt="0"/>
      <dgm:spPr/>
    </dgm:pt>
    <dgm:pt modelId="{709023CD-E918-4A34-A0E9-7F48AFA4BDA9}" type="pres">
      <dgm:prSet presAssocID="{02F76515-F118-49CB-A726-919FB82A4090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C6437B26-0C4C-4CBB-8076-ACB5E9F04D43}" type="pres">
      <dgm:prSet presAssocID="{3DFDD7BC-9A2B-41F8-AE1E-D66E5003B765}" presName="sp" presStyleCnt="0"/>
      <dgm:spPr/>
    </dgm:pt>
    <dgm:pt modelId="{A8C45F7E-11D6-4D2E-B45F-BD8EAD3CA060}" type="pres">
      <dgm:prSet presAssocID="{B0D428C1-B855-46DC-8884-998F9EF16575}" presName="linNode" presStyleCnt="0"/>
      <dgm:spPr/>
    </dgm:pt>
    <dgm:pt modelId="{E7EA890A-4093-42AA-B87C-1F6B51957637}" type="pres">
      <dgm:prSet presAssocID="{B0D428C1-B855-46DC-8884-998F9EF16575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501C975C-86DE-421B-BAD6-EE6640621894}" type="pres">
      <dgm:prSet presAssocID="{3D71F3CA-1941-4045-A847-9B89D876DD38}" presName="sp" presStyleCnt="0"/>
      <dgm:spPr/>
    </dgm:pt>
    <dgm:pt modelId="{DB1358B9-9811-47C7-9CB5-242285019DCA}" type="pres">
      <dgm:prSet presAssocID="{D6CF5F6E-1286-46BD-9195-F06004C68CD0}" presName="linNode" presStyleCnt="0"/>
      <dgm:spPr/>
    </dgm:pt>
    <dgm:pt modelId="{664BBA14-8444-4F72-B308-95109007E478}" type="pres">
      <dgm:prSet presAssocID="{D6CF5F6E-1286-46BD-9195-F06004C68CD0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4FAA6C00-5147-4BB6-A351-3275AF053D8C}" type="presOf" srcId="{6D743E97-7F0D-48BA-AB1A-C1E5E903CF86}" destId="{B4BE85C0-CD44-4AAC-B84E-DF96429AE237}" srcOrd="0" destOrd="0" presId="urn:microsoft.com/office/officeart/2005/8/layout/vList5"/>
    <dgm:cxn modelId="{C9C7C011-9376-4E8F-8684-5FCD268B27AB}" srcId="{B23A2AC6-86B0-4759-ADB7-4270FA9E16D3}" destId="{B0D428C1-B855-46DC-8884-998F9EF16575}" srcOrd="4" destOrd="0" parTransId="{7B340F57-D832-4052-A1CA-5C79E360FDAB}" sibTransId="{3D71F3CA-1941-4045-A847-9B89D876DD38}"/>
    <dgm:cxn modelId="{540B2533-7898-4711-B656-49098240F4B1}" type="presOf" srcId="{78862735-6FD9-4A3E-BC37-131CFE5571DC}" destId="{B4DF71F5-1BED-4867-9763-54739960497E}" srcOrd="0" destOrd="0" presId="urn:microsoft.com/office/officeart/2005/8/layout/vList5"/>
    <dgm:cxn modelId="{DF429D4A-DDE2-4FC8-9DA4-C57EA1BD1FEC}" srcId="{B23A2AC6-86B0-4759-ADB7-4270FA9E16D3}" destId="{78862735-6FD9-4A3E-BC37-131CFE5571DC}" srcOrd="1" destOrd="0" parTransId="{4104A9BF-B817-487F-B8FE-9B2DD976B43C}" sibTransId="{E610A47A-D003-4316-A7CD-0D3BED0D9F54}"/>
    <dgm:cxn modelId="{C521886D-D675-43C9-82C5-F35199978527}" type="presOf" srcId="{B23A2AC6-86B0-4759-ADB7-4270FA9E16D3}" destId="{C6CA238B-C7DD-409F-9A20-843EEEF3F862}" srcOrd="0" destOrd="0" presId="urn:microsoft.com/office/officeart/2005/8/layout/vList5"/>
    <dgm:cxn modelId="{5CECE47F-D2D1-4D8E-AB02-6BE363AE1E1F}" srcId="{B23A2AC6-86B0-4759-ADB7-4270FA9E16D3}" destId="{D6CF5F6E-1286-46BD-9195-F06004C68CD0}" srcOrd="5" destOrd="0" parTransId="{13CCD6B7-FB91-4803-8554-E6AAF16F0186}" sibTransId="{54571D6B-C476-441F-ADD1-E172DD1044DC}"/>
    <dgm:cxn modelId="{90063581-BDA5-4155-805F-6A66A1BA2AE5}" srcId="{B23A2AC6-86B0-4759-ADB7-4270FA9E16D3}" destId="{2EF6E47C-C229-46D2-8719-37FB74C197E9}" srcOrd="2" destOrd="0" parTransId="{F7A37A73-26BA-4ADE-A87D-EA9000ABC681}" sibTransId="{AEB1D691-9DEB-4568-A8C0-4C3EE612F2AF}"/>
    <dgm:cxn modelId="{9CA18EB2-15BC-45BD-AB84-CDEF853143CE}" type="presOf" srcId="{02F76515-F118-49CB-A726-919FB82A4090}" destId="{709023CD-E918-4A34-A0E9-7F48AFA4BDA9}" srcOrd="0" destOrd="0" presId="urn:microsoft.com/office/officeart/2005/8/layout/vList5"/>
    <dgm:cxn modelId="{6BB65CC8-0198-42A2-A438-7FB5525F2211}" type="presOf" srcId="{D6CF5F6E-1286-46BD-9195-F06004C68CD0}" destId="{664BBA14-8444-4F72-B308-95109007E478}" srcOrd="0" destOrd="0" presId="urn:microsoft.com/office/officeart/2005/8/layout/vList5"/>
    <dgm:cxn modelId="{831E0EE0-6EDF-4080-B768-F77D096963BF}" srcId="{B23A2AC6-86B0-4759-ADB7-4270FA9E16D3}" destId="{6D743E97-7F0D-48BA-AB1A-C1E5E903CF86}" srcOrd="0" destOrd="0" parTransId="{99F9956C-4932-471F-B09C-6189C1216FFC}" sibTransId="{9FF877FE-E874-4F3A-9487-18D00B03675E}"/>
    <dgm:cxn modelId="{08191AEF-89D6-451C-B4AD-F61AD100A7A3}" type="presOf" srcId="{B0D428C1-B855-46DC-8884-998F9EF16575}" destId="{E7EA890A-4093-42AA-B87C-1F6B51957637}" srcOrd="0" destOrd="0" presId="urn:microsoft.com/office/officeart/2005/8/layout/vList5"/>
    <dgm:cxn modelId="{054C3AF2-3038-4E4F-A003-DC6F3E2F10AA}" srcId="{B23A2AC6-86B0-4759-ADB7-4270FA9E16D3}" destId="{02F76515-F118-49CB-A726-919FB82A4090}" srcOrd="3" destOrd="0" parTransId="{09AC6189-058A-4971-A8D2-3B660A25D878}" sibTransId="{3DFDD7BC-9A2B-41F8-AE1E-D66E5003B765}"/>
    <dgm:cxn modelId="{D9F969F3-B804-4CD7-925A-BFA82CDEF846}" type="presOf" srcId="{2EF6E47C-C229-46D2-8719-37FB74C197E9}" destId="{F4C68536-0D48-4AEF-979E-95DDB1FEE1AF}" srcOrd="0" destOrd="0" presId="urn:microsoft.com/office/officeart/2005/8/layout/vList5"/>
    <dgm:cxn modelId="{23A70C36-3D5C-4C9B-B2F2-E6DCE621FCA0}" type="presParOf" srcId="{C6CA238B-C7DD-409F-9A20-843EEEF3F862}" destId="{C4935B78-2EC6-4EE7-A6C9-BD1D00B82DDA}" srcOrd="0" destOrd="0" presId="urn:microsoft.com/office/officeart/2005/8/layout/vList5"/>
    <dgm:cxn modelId="{8747376B-C975-455D-9BA8-672D4B24A5B6}" type="presParOf" srcId="{C4935B78-2EC6-4EE7-A6C9-BD1D00B82DDA}" destId="{B4BE85C0-CD44-4AAC-B84E-DF96429AE237}" srcOrd="0" destOrd="0" presId="urn:microsoft.com/office/officeart/2005/8/layout/vList5"/>
    <dgm:cxn modelId="{D958A938-801A-4EB5-B994-C73E2EF3DEDC}" type="presParOf" srcId="{C6CA238B-C7DD-409F-9A20-843EEEF3F862}" destId="{9A412753-30C7-4971-8FA2-01BAAD5814FD}" srcOrd="1" destOrd="0" presId="urn:microsoft.com/office/officeart/2005/8/layout/vList5"/>
    <dgm:cxn modelId="{4D8DA7A9-816F-4846-A158-FC4A676DC948}" type="presParOf" srcId="{C6CA238B-C7DD-409F-9A20-843EEEF3F862}" destId="{0EC52D54-9026-474F-9163-C487BD211813}" srcOrd="2" destOrd="0" presId="urn:microsoft.com/office/officeart/2005/8/layout/vList5"/>
    <dgm:cxn modelId="{FAFACACE-BF36-4C64-97F0-54572663C3F9}" type="presParOf" srcId="{0EC52D54-9026-474F-9163-C487BD211813}" destId="{B4DF71F5-1BED-4867-9763-54739960497E}" srcOrd="0" destOrd="0" presId="urn:microsoft.com/office/officeart/2005/8/layout/vList5"/>
    <dgm:cxn modelId="{A8285C3E-CE69-4A22-B0D8-028C939443EF}" type="presParOf" srcId="{C6CA238B-C7DD-409F-9A20-843EEEF3F862}" destId="{CC7D8ED2-6F30-4097-85B6-03A244FCB612}" srcOrd="3" destOrd="0" presId="urn:microsoft.com/office/officeart/2005/8/layout/vList5"/>
    <dgm:cxn modelId="{FE9B6813-448D-4BB5-B61B-3E9799DC3B22}" type="presParOf" srcId="{C6CA238B-C7DD-409F-9A20-843EEEF3F862}" destId="{80B0ECF2-810E-4DF5-978A-8DCB9FC36104}" srcOrd="4" destOrd="0" presId="urn:microsoft.com/office/officeart/2005/8/layout/vList5"/>
    <dgm:cxn modelId="{8C7231E2-B3BF-4965-BAA3-DAD9D099D387}" type="presParOf" srcId="{80B0ECF2-810E-4DF5-978A-8DCB9FC36104}" destId="{F4C68536-0D48-4AEF-979E-95DDB1FEE1AF}" srcOrd="0" destOrd="0" presId="urn:microsoft.com/office/officeart/2005/8/layout/vList5"/>
    <dgm:cxn modelId="{1651B338-67A8-494C-B681-6ADFE8791399}" type="presParOf" srcId="{C6CA238B-C7DD-409F-9A20-843EEEF3F862}" destId="{6FE679B8-21D2-4DF9-8ED2-D1399739DB13}" srcOrd="5" destOrd="0" presId="urn:microsoft.com/office/officeart/2005/8/layout/vList5"/>
    <dgm:cxn modelId="{AC3792DC-2C49-4036-906D-9761619FB049}" type="presParOf" srcId="{C6CA238B-C7DD-409F-9A20-843EEEF3F862}" destId="{C35FE4E6-BE00-4319-9FD6-766082724D75}" srcOrd="6" destOrd="0" presId="urn:microsoft.com/office/officeart/2005/8/layout/vList5"/>
    <dgm:cxn modelId="{219FE60F-8B60-48EA-A459-2397F9450FEA}" type="presParOf" srcId="{C35FE4E6-BE00-4319-9FD6-766082724D75}" destId="{709023CD-E918-4A34-A0E9-7F48AFA4BDA9}" srcOrd="0" destOrd="0" presId="urn:microsoft.com/office/officeart/2005/8/layout/vList5"/>
    <dgm:cxn modelId="{A7D9CBF3-A12D-49D4-A7B5-E9E4EF38D664}" type="presParOf" srcId="{C6CA238B-C7DD-409F-9A20-843EEEF3F862}" destId="{C6437B26-0C4C-4CBB-8076-ACB5E9F04D43}" srcOrd="7" destOrd="0" presId="urn:microsoft.com/office/officeart/2005/8/layout/vList5"/>
    <dgm:cxn modelId="{D73324C7-4FED-42F0-98FC-5E3E1BD7EB21}" type="presParOf" srcId="{C6CA238B-C7DD-409F-9A20-843EEEF3F862}" destId="{A8C45F7E-11D6-4D2E-B45F-BD8EAD3CA060}" srcOrd="8" destOrd="0" presId="urn:microsoft.com/office/officeart/2005/8/layout/vList5"/>
    <dgm:cxn modelId="{98479A2E-3456-4D09-89D3-F68B127D7535}" type="presParOf" srcId="{A8C45F7E-11D6-4D2E-B45F-BD8EAD3CA060}" destId="{E7EA890A-4093-42AA-B87C-1F6B51957637}" srcOrd="0" destOrd="0" presId="urn:microsoft.com/office/officeart/2005/8/layout/vList5"/>
    <dgm:cxn modelId="{3B38F3FD-BB14-46CC-A822-BF951929FA8C}" type="presParOf" srcId="{C6CA238B-C7DD-409F-9A20-843EEEF3F862}" destId="{501C975C-86DE-421B-BAD6-EE6640621894}" srcOrd="9" destOrd="0" presId="urn:microsoft.com/office/officeart/2005/8/layout/vList5"/>
    <dgm:cxn modelId="{0C313A72-2190-4931-A094-403F24B31E2C}" type="presParOf" srcId="{C6CA238B-C7DD-409F-9A20-843EEEF3F862}" destId="{DB1358B9-9811-47C7-9CB5-242285019DCA}" srcOrd="10" destOrd="0" presId="urn:microsoft.com/office/officeart/2005/8/layout/vList5"/>
    <dgm:cxn modelId="{3A2B9F88-71D5-46E2-BC42-1596D01BE2A0}" type="presParOf" srcId="{DB1358B9-9811-47C7-9CB5-242285019DCA}" destId="{664BBA14-8444-4F72-B308-95109007E47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95E77D-0361-41BC-B5F4-89040462FAA8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17F1F7A-DEB4-4748-A76C-F081A9739FA0}">
      <dgm:prSet/>
      <dgm:spPr/>
      <dgm:t>
        <a:bodyPr/>
        <a:lstStyle/>
        <a:p>
          <a:r>
            <a:rPr lang="en-CA" b="1"/>
            <a:t>Data Exploration </a:t>
          </a:r>
          <a:endParaRPr lang="en-US"/>
        </a:p>
      </dgm:t>
    </dgm:pt>
    <dgm:pt modelId="{395D7E8B-219B-4C28-88F1-0E309FD7F5D7}" type="parTrans" cxnId="{CD004423-27B6-47C1-86A1-612B1563ED62}">
      <dgm:prSet/>
      <dgm:spPr/>
      <dgm:t>
        <a:bodyPr/>
        <a:lstStyle/>
        <a:p>
          <a:endParaRPr lang="en-US"/>
        </a:p>
      </dgm:t>
    </dgm:pt>
    <dgm:pt modelId="{E240A9F3-3B94-4058-91D1-701243765E7A}" type="sibTrans" cxnId="{CD004423-27B6-47C1-86A1-612B1563ED62}">
      <dgm:prSet/>
      <dgm:spPr/>
      <dgm:t>
        <a:bodyPr/>
        <a:lstStyle/>
        <a:p>
          <a:endParaRPr lang="en-US"/>
        </a:p>
      </dgm:t>
    </dgm:pt>
    <dgm:pt modelId="{A7372392-FE69-41EB-88A1-C4C024441D88}">
      <dgm:prSet/>
      <dgm:spPr/>
      <dgm:t>
        <a:bodyPr/>
        <a:lstStyle/>
        <a:p>
          <a:r>
            <a:rPr lang="en-CA"/>
            <a:t>In this dataset first and the most important task is data exploration. </a:t>
          </a:r>
          <a:endParaRPr lang="en-US"/>
        </a:p>
      </dgm:t>
    </dgm:pt>
    <dgm:pt modelId="{CE98549D-B5FE-4E47-8CC2-867A5B6DE317}" type="parTrans" cxnId="{0908821C-E101-4769-9374-0F799AD96186}">
      <dgm:prSet/>
      <dgm:spPr/>
      <dgm:t>
        <a:bodyPr/>
        <a:lstStyle/>
        <a:p>
          <a:endParaRPr lang="en-US"/>
        </a:p>
      </dgm:t>
    </dgm:pt>
    <dgm:pt modelId="{24107F91-BF0F-4A35-AC46-BC3072DA1204}" type="sibTrans" cxnId="{0908821C-E101-4769-9374-0F799AD96186}">
      <dgm:prSet/>
      <dgm:spPr/>
      <dgm:t>
        <a:bodyPr/>
        <a:lstStyle/>
        <a:p>
          <a:endParaRPr lang="en-US"/>
        </a:p>
      </dgm:t>
    </dgm:pt>
    <dgm:pt modelId="{05F66BCC-4269-4AE4-A381-07D33C42499C}">
      <dgm:prSet/>
      <dgm:spPr/>
      <dgm:t>
        <a:bodyPr/>
        <a:lstStyle/>
        <a:p>
          <a:r>
            <a:rPr lang="en-CA"/>
            <a:t>Understanding the variables and their corresponding values.</a:t>
          </a:r>
          <a:endParaRPr lang="en-US"/>
        </a:p>
      </dgm:t>
    </dgm:pt>
    <dgm:pt modelId="{CAA94473-BF23-4FD2-A076-05536D9C8B20}" type="parTrans" cxnId="{BF04F3AC-F13F-43ED-A643-929B17FAF494}">
      <dgm:prSet/>
      <dgm:spPr/>
      <dgm:t>
        <a:bodyPr/>
        <a:lstStyle/>
        <a:p>
          <a:endParaRPr lang="en-US"/>
        </a:p>
      </dgm:t>
    </dgm:pt>
    <dgm:pt modelId="{4320BE48-9EF1-49D5-96B7-E85735A46E8D}" type="sibTrans" cxnId="{BF04F3AC-F13F-43ED-A643-929B17FAF494}">
      <dgm:prSet/>
      <dgm:spPr/>
      <dgm:t>
        <a:bodyPr/>
        <a:lstStyle/>
        <a:p>
          <a:endParaRPr lang="en-US"/>
        </a:p>
      </dgm:t>
    </dgm:pt>
    <dgm:pt modelId="{83348689-7E86-4CEF-AD0A-7D57A6B917FC}">
      <dgm:prSet/>
      <dgm:spPr/>
      <dgm:t>
        <a:bodyPr/>
        <a:lstStyle/>
        <a:p>
          <a:r>
            <a:rPr lang="en-IN"/>
            <a:t>We will perform descriptive analysis.</a:t>
          </a:r>
          <a:endParaRPr lang="en-US"/>
        </a:p>
      </dgm:t>
    </dgm:pt>
    <dgm:pt modelId="{39CC0C42-BD76-41E8-9F39-17B5BC2FBE51}" type="parTrans" cxnId="{15FDDD19-8090-4EA5-AF1C-F6FAC4376769}">
      <dgm:prSet/>
      <dgm:spPr/>
      <dgm:t>
        <a:bodyPr/>
        <a:lstStyle/>
        <a:p>
          <a:endParaRPr lang="en-US"/>
        </a:p>
      </dgm:t>
    </dgm:pt>
    <dgm:pt modelId="{867549CD-686F-43A6-AD42-57550B61459B}" type="sibTrans" cxnId="{15FDDD19-8090-4EA5-AF1C-F6FAC4376769}">
      <dgm:prSet/>
      <dgm:spPr/>
      <dgm:t>
        <a:bodyPr/>
        <a:lstStyle/>
        <a:p>
          <a:endParaRPr lang="en-US"/>
        </a:p>
      </dgm:t>
    </dgm:pt>
    <dgm:pt modelId="{1A7F5681-AD2D-491A-89F8-3C03A4C4C6D5}" type="pres">
      <dgm:prSet presAssocID="{9C95E77D-0361-41BC-B5F4-89040462FAA8}" presName="Name0" presStyleCnt="0">
        <dgm:presLayoutVars>
          <dgm:dir/>
          <dgm:animLvl val="lvl"/>
          <dgm:resizeHandles val="exact"/>
        </dgm:presLayoutVars>
      </dgm:prSet>
      <dgm:spPr/>
    </dgm:pt>
    <dgm:pt modelId="{4BDA81D8-962B-4359-BFA3-5A8422CFEC0A}" type="pres">
      <dgm:prSet presAssocID="{83348689-7E86-4CEF-AD0A-7D57A6B917FC}" presName="boxAndChildren" presStyleCnt="0"/>
      <dgm:spPr/>
    </dgm:pt>
    <dgm:pt modelId="{B1780A3D-7E80-4176-8415-5A0571F1AA18}" type="pres">
      <dgm:prSet presAssocID="{83348689-7E86-4CEF-AD0A-7D57A6B917FC}" presName="parentTextBox" presStyleLbl="node1" presStyleIdx="0" presStyleCnt="4"/>
      <dgm:spPr/>
    </dgm:pt>
    <dgm:pt modelId="{22F0B9DA-2CDC-4FA0-A93B-C28BAA814F6D}" type="pres">
      <dgm:prSet presAssocID="{4320BE48-9EF1-49D5-96B7-E85735A46E8D}" presName="sp" presStyleCnt="0"/>
      <dgm:spPr/>
    </dgm:pt>
    <dgm:pt modelId="{A10BCBCC-95B3-4017-8ABD-6FA0E953C31D}" type="pres">
      <dgm:prSet presAssocID="{05F66BCC-4269-4AE4-A381-07D33C42499C}" presName="arrowAndChildren" presStyleCnt="0"/>
      <dgm:spPr/>
    </dgm:pt>
    <dgm:pt modelId="{1748DED9-E25D-4A8D-9B63-BF3494DA4A47}" type="pres">
      <dgm:prSet presAssocID="{05F66BCC-4269-4AE4-A381-07D33C42499C}" presName="parentTextArrow" presStyleLbl="node1" presStyleIdx="1" presStyleCnt="4"/>
      <dgm:spPr/>
    </dgm:pt>
    <dgm:pt modelId="{2CEE612A-3BFD-46EB-BEBA-E1C95A517852}" type="pres">
      <dgm:prSet presAssocID="{24107F91-BF0F-4A35-AC46-BC3072DA1204}" presName="sp" presStyleCnt="0"/>
      <dgm:spPr/>
    </dgm:pt>
    <dgm:pt modelId="{9F1F1ED5-42CA-48FC-99E3-790DD8D2CD42}" type="pres">
      <dgm:prSet presAssocID="{A7372392-FE69-41EB-88A1-C4C024441D88}" presName="arrowAndChildren" presStyleCnt="0"/>
      <dgm:spPr/>
    </dgm:pt>
    <dgm:pt modelId="{9937331F-59C8-40C9-8188-E910BAAA422E}" type="pres">
      <dgm:prSet presAssocID="{A7372392-FE69-41EB-88A1-C4C024441D88}" presName="parentTextArrow" presStyleLbl="node1" presStyleIdx="2" presStyleCnt="4"/>
      <dgm:spPr/>
    </dgm:pt>
    <dgm:pt modelId="{4F19FF7C-FD10-4F52-AD89-2DEFB5AFE453}" type="pres">
      <dgm:prSet presAssocID="{E240A9F3-3B94-4058-91D1-701243765E7A}" presName="sp" presStyleCnt="0"/>
      <dgm:spPr/>
    </dgm:pt>
    <dgm:pt modelId="{E94ED88E-65DF-4024-AA2C-3E633F85E983}" type="pres">
      <dgm:prSet presAssocID="{B17F1F7A-DEB4-4748-A76C-F081A9739FA0}" presName="arrowAndChildren" presStyleCnt="0"/>
      <dgm:spPr/>
    </dgm:pt>
    <dgm:pt modelId="{09FF420E-24BA-4A86-8268-515066E92FD8}" type="pres">
      <dgm:prSet presAssocID="{B17F1F7A-DEB4-4748-A76C-F081A9739FA0}" presName="parentTextArrow" presStyleLbl="node1" presStyleIdx="3" presStyleCnt="4"/>
      <dgm:spPr/>
    </dgm:pt>
  </dgm:ptLst>
  <dgm:cxnLst>
    <dgm:cxn modelId="{15FDDD19-8090-4EA5-AF1C-F6FAC4376769}" srcId="{9C95E77D-0361-41BC-B5F4-89040462FAA8}" destId="{83348689-7E86-4CEF-AD0A-7D57A6B917FC}" srcOrd="3" destOrd="0" parTransId="{39CC0C42-BD76-41E8-9F39-17B5BC2FBE51}" sibTransId="{867549CD-686F-43A6-AD42-57550B61459B}"/>
    <dgm:cxn modelId="{0908821C-E101-4769-9374-0F799AD96186}" srcId="{9C95E77D-0361-41BC-B5F4-89040462FAA8}" destId="{A7372392-FE69-41EB-88A1-C4C024441D88}" srcOrd="1" destOrd="0" parTransId="{CE98549D-B5FE-4E47-8CC2-867A5B6DE317}" sibTransId="{24107F91-BF0F-4A35-AC46-BC3072DA1204}"/>
    <dgm:cxn modelId="{A2D73721-DEAC-451D-B118-F15F3ABD385B}" type="presOf" srcId="{83348689-7E86-4CEF-AD0A-7D57A6B917FC}" destId="{B1780A3D-7E80-4176-8415-5A0571F1AA18}" srcOrd="0" destOrd="0" presId="urn:microsoft.com/office/officeart/2005/8/layout/process4"/>
    <dgm:cxn modelId="{CD004423-27B6-47C1-86A1-612B1563ED62}" srcId="{9C95E77D-0361-41BC-B5F4-89040462FAA8}" destId="{B17F1F7A-DEB4-4748-A76C-F081A9739FA0}" srcOrd="0" destOrd="0" parTransId="{395D7E8B-219B-4C28-88F1-0E309FD7F5D7}" sibTransId="{E240A9F3-3B94-4058-91D1-701243765E7A}"/>
    <dgm:cxn modelId="{5E65D369-29CA-46BE-9125-AD9146864EAE}" type="presOf" srcId="{A7372392-FE69-41EB-88A1-C4C024441D88}" destId="{9937331F-59C8-40C9-8188-E910BAAA422E}" srcOrd="0" destOrd="0" presId="urn:microsoft.com/office/officeart/2005/8/layout/process4"/>
    <dgm:cxn modelId="{BF04F3AC-F13F-43ED-A643-929B17FAF494}" srcId="{9C95E77D-0361-41BC-B5F4-89040462FAA8}" destId="{05F66BCC-4269-4AE4-A381-07D33C42499C}" srcOrd="2" destOrd="0" parTransId="{CAA94473-BF23-4FD2-A076-05536D9C8B20}" sibTransId="{4320BE48-9EF1-49D5-96B7-E85735A46E8D}"/>
    <dgm:cxn modelId="{BA68EDB5-DE22-4CF1-B125-406EB56BCBF9}" type="presOf" srcId="{9C95E77D-0361-41BC-B5F4-89040462FAA8}" destId="{1A7F5681-AD2D-491A-89F8-3C03A4C4C6D5}" srcOrd="0" destOrd="0" presId="urn:microsoft.com/office/officeart/2005/8/layout/process4"/>
    <dgm:cxn modelId="{E32921D8-8AD8-473D-8F39-A143C8CD2492}" type="presOf" srcId="{05F66BCC-4269-4AE4-A381-07D33C42499C}" destId="{1748DED9-E25D-4A8D-9B63-BF3494DA4A47}" srcOrd="0" destOrd="0" presId="urn:microsoft.com/office/officeart/2005/8/layout/process4"/>
    <dgm:cxn modelId="{8AB76FDB-9D42-48E2-818B-D4112AF9F42F}" type="presOf" srcId="{B17F1F7A-DEB4-4748-A76C-F081A9739FA0}" destId="{09FF420E-24BA-4A86-8268-515066E92FD8}" srcOrd="0" destOrd="0" presId="urn:microsoft.com/office/officeart/2005/8/layout/process4"/>
    <dgm:cxn modelId="{CE468A63-CBD9-44AC-8ED8-6A2403A3A135}" type="presParOf" srcId="{1A7F5681-AD2D-491A-89F8-3C03A4C4C6D5}" destId="{4BDA81D8-962B-4359-BFA3-5A8422CFEC0A}" srcOrd="0" destOrd="0" presId="urn:microsoft.com/office/officeart/2005/8/layout/process4"/>
    <dgm:cxn modelId="{DFFA5388-FF3A-4386-AE8B-C928B4F0B093}" type="presParOf" srcId="{4BDA81D8-962B-4359-BFA3-5A8422CFEC0A}" destId="{B1780A3D-7E80-4176-8415-5A0571F1AA18}" srcOrd="0" destOrd="0" presId="urn:microsoft.com/office/officeart/2005/8/layout/process4"/>
    <dgm:cxn modelId="{36475410-1588-4D04-8FC9-2DD5277E851F}" type="presParOf" srcId="{1A7F5681-AD2D-491A-89F8-3C03A4C4C6D5}" destId="{22F0B9DA-2CDC-4FA0-A93B-C28BAA814F6D}" srcOrd="1" destOrd="0" presId="urn:microsoft.com/office/officeart/2005/8/layout/process4"/>
    <dgm:cxn modelId="{6C85C6E8-C9A6-4157-9684-B7AE50C30CB1}" type="presParOf" srcId="{1A7F5681-AD2D-491A-89F8-3C03A4C4C6D5}" destId="{A10BCBCC-95B3-4017-8ABD-6FA0E953C31D}" srcOrd="2" destOrd="0" presId="urn:microsoft.com/office/officeart/2005/8/layout/process4"/>
    <dgm:cxn modelId="{844B30F1-EB56-4913-9D99-98E3A61A708D}" type="presParOf" srcId="{A10BCBCC-95B3-4017-8ABD-6FA0E953C31D}" destId="{1748DED9-E25D-4A8D-9B63-BF3494DA4A47}" srcOrd="0" destOrd="0" presId="urn:microsoft.com/office/officeart/2005/8/layout/process4"/>
    <dgm:cxn modelId="{BAC4781E-255E-4C96-BF96-161B068A5C0B}" type="presParOf" srcId="{1A7F5681-AD2D-491A-89F8-3C03A4C4C6D5}" destId="{2CEE612A-3BFD-46EB-BEBA-E1C95A517852}" srcOrd="3" destOrd="0" presId="urn:microsoft.com/office/officeart/2005/8/layout/process4"/>
    <dgm:cxn modelId="{BDCBD493-3B1D-4C94-B3FC-D976A78BF39D}" type="presParOf" srcId="{1A7F5681-AD2D-491A-89F8-3C03A4C4C6D5}" destId="{9F1F1ED5-42CA-48FC-99E3-790DD8D2CD42}" srcOrd="4" destOrd="0" presId="urn:microsoft.com/office/officeart/2005/8/layout/process4"/>
    <dgm:cxn modelId="{ACECBFCC-8D36-447B-BE47-56CD2E5F5CF7}" type="presParOf" srcId="{9F1F1ED5-42CA-48FC-99E3-790DD8D2CD42}" destId="{9937331F-59C8-40C9-8188-E910BAAA422E}" srcOrd="0" destOrd="0" presId="urn:microsoft.com/office/officeart/2005/8/layout/process4"/>
    <dgm:cxn modelId="{F155B63C-D587-447B-BC4E-86AA50A5A164}" type="presParOf" srcId="{1A7F5681-AD2D-491A-89F8-3C03A4C4C6D5}" destId="{4F19FF7C-FD10-4F52-AD89-2DEFB5AFE453}" srcOrd="5" destOrd="0" presId="urn:microsoft.com/office/officeart/2005/8/layout/process4"/>
    <dgm:cxn modelId="{A610EF72-F074-48AE-A8C6-FA9EE9B4DD2B}" type="presParOf" srcId="{1A7F5681-AD2D-491A-89F8-3C03A4C4C6D5}" destId="{E94ED88E-65DF-4024-AA2C-3E633F85E983}" srcOrd="6" destOrd="0" presId="urn:microsoft.com/office/officeart/2005/8/layout/process4"/>
    <dgm:cxn modelId="{5F82611E-FAB2-4E29-ACF4-DD28A163973E}" type="presParOf" srcId="{E94ED88E-65DF-4024-AA2C-3E633F85E983}" destId="{09FF420E-24BA-4A86-8268-515066E92FD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2D078F-EF20-4B01-8189-9F5C6845C0B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FA43789-4373-4E60-BA22-00A28861807A}">
      <dgm:prSet/>
      <dgm:spPr/>
      <dgm:t>
        <a:bodyPr/>
        <a:lstStyle/>
        <a:p>
          <a:r>
            <a:rPr lang="en-CA"/>
            <a:t>We have noticed that people with very high glucose level are more likely to have diabetes.</a:t>
          </a:r>
          <a:endParaRPr lang="en-US"/>
        </a:p>
      </dgm:t>
    </dgm:pt>
    <dgm:pt modelId="{5642D29C-88F7-4905-9397-91E5766A80C7}" type="parTrans" cxnId="{BD7489E5-3C5F-424F-8CBD-710DBC31335D}">
      <dgm:prSet/>
      <dgm:spPr/>
      <dgm:t>
        <a:bodyPr/>
        <a:lstStyle/>
        <a:p>
          <a:endParaRPr lang="en-US"/>
        </a:p>
      </dgm:t>
    </dgm:pt>
    <dgm:pt modelId="{1C1C2B42-F259-4662-9FE2-15D2FDF159E5}" type="sibTrans" cxnId="{BD7489E5-3C5F-424F-8CBD-710DBC31335D}">
      <dgm:prSet/>
      <dgm:spPr/>
      <dgm:t>
        <a:bodyPr/>
        <a:lstStyle/>
        <a:p>
          <a:endParaRPr lang="en-US"/>
        </a:p>
      </dgm:t>
    </dgm:pt>
    <dgm:pt modelId="{3640EFBA-B846-436A-A557-4377E51A9EDF}">
      <dgm:prSet/>
      <dgm:spPr/>
      <dgm:t>
        <a:bodyPr/>
        <a:lstStyle/>
        <a:p>
          <a:r>
            <a:rPr lang="en-CA"/>
            <a:t>We have also noticed that blood pressure does not have significant relation with the outcome.</a:t>
          </a:r>
          <a:endParaRPr lang="en-US"/>
        </a:p>
      </dgm:t>
    </dgm:pt>
    <dgm:pt modelId="{7DBCB08B-A6EA-4F93-86BE-4BE3BCF543EF}" type="parTrans" cxnId="{EBF893DB-D343-4186-8D1D-F7A15BAABE71}">
      <dgm:prSet/>
      <dgm:spPr/>
      <dgm:t>
        <a:bodyPr/>
        <a:lstStyle/>
        <a:p>
          <a:endParaRPr lang="en-US"/>
        </a:p>
      </dgm:t>
    </dgm:pt>
    <dgm:pt modelId="{64617A54-B1DC-411E-8C20-64FA0A72C090}" type="sibTrans" cxnId="{EBF893DB-D343-4186-8D1D-F7A15BAABE71}">
      <dgm:prSet/>
      <dgm:spPr/>
      <dgm:t>
        <a:bodyPr/>
        <a:lstStyle/>
        <a:p>
          <a:endParaRPr lang="en-US"/>
        </a:p>
      </dgm:t>
    </dgm:pt>
    <dgm:pt modelId="{4A74AD25-5BDD-472E-893C-6395739B7B75}">
      <dgm:prSet/>
      <dgm:spPr/>
      <dgm:t>
        <a:bodyPr/>
        <a:lstStyle/>
        <a:p>
          <a:r>
            <a:rPr lang="en-CA"/>
            <a:t>Old people are more likely to have diabetes.</a:t>
          </a:r>
          <a:endParaRPr lang="en-US"/>
        </a:p>
      </dgm:t>
    </dgm:pt>
    <dgm:pt modelId="{1F5E67F3-D5AC-45E9-A661-D0F53902B626}" type="parTrans" cxnId="{00B7E920-B5C6-420D-8BF0-A6982BEA07BF}">
      <dgm:prSet/>
      <dgm:spPr/>
      <dgm:t>
        <a:bodyPr/>
        <a:lstStyle/>
        <a:p>
          <a:endParaRPr lang="en-US"/>
        </a:p>
      </dgm:t>
    </dgm:pt>
    <dgm:pt modelId="{E1DAD5DB-A932-469A-9BB0-F5F28EBD694C}" type="sibTrans" cxnId="{00B7E920-B5C6-420D-8BF0-A6982BEA07BF}">
      <dgm:prSet/>
      <dgm:spPr/>
      <dgm:t>
        <a:bodyPr/>
        <a:lstStyle/>
        <a:p>
          <a:endParaRPr lang="en-US"/>
        </a:p>
      </dgm:t>
    </dgm:pt>
    <dgm:pt modelId="{B4F7A2B4-6B80-4C46-90E3-78E65EE56815}">
      <dgm:prSet/>
      <dgm:spPr/>
      <dgm:t>
        <a:bodyPr/>
        <a:lstStyle/>
        <a:p>
          <a:r>
            <a:rPr lang="en-CA"/>
            <a:t>Chances of diabetes increases with the number of pregnancies. </a:t>
          </a:r>
          <a:endParaRPr lang="en-US"/>
        </a:p>
      </dgm:t>
    </dgm:pt>
    <dgm:pt modelId="{1118F55F-24A4-40DC-B3D7-40A742432900}" type="parTrans" cxnId="{1AADEC85-523D-4326-85F6-1D3E71CBC5B3}">
      <dgm:prSet/>
      <dgm:spPr/>
      <dgm:t>
        <a:bodyPr/>
        <a:lstStyle/>
        <a:p>
          <a:endParaRPr lang="en-US"/>
        </a:p>
      </dgm:t>
    </dgm:pt>
    <dgm:pt modelId="{F6D04D05-61AF-4B43-837A-4FBBF2076B43}" type="sibTrans" cxnId="{1AADEC85-523D-4326-85F6-1D3E71CBC5B3}">
      <dgm:prSet/>
      <dgm:spPr/>
      <dgm:t>
        <a:bodyPr/>
        <a:lstStyle/>
        <a:p>
          <a:endParaRPr lang="en-US"/>
        </a:p>
      </dgm:t>
    </dgm:pt>
    <dgm:pt modelId="{6AB18717-7980-4BB3-8DA6-A160CCB0D800}" type="pres">
      <dgm:prSet presAssocID="{822D078F-EF20-4B01-8189-9F5C6845C0BB}" presName="linear" presStyleCnt="0">
        <dgm:presLayoutVars>
          <dgm:animLvl val="lvl"/>
          <dgm:resizeHandles val="exact"/>
        </dgm:presLayoutVars>
      </dgm:prSet>
      <dgm:spPr/>
    </dgm:pt>
    <dgm:pt modelId="{BD9989FB-FE77-4882-9BDF-84C03A6B3913}" type="pres">
      <dgm:prSet presAssocID="{BFA43789-4373-4E60-BA22-00A28861807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375CFF-13D8-4F9F-A1D1-95CC2BECB64B}" type="pres">
      <dgm:prSet presAssocID="{1C1C2B42-F259-4662-9FE2-15D2FDF159E5}" presName="spacer" presStyleCnt="0"/>
      <dgm:spPr/>
    </dgm:pt>
    <dgm:pt modelId="{5F6BE3AC-F88B-4E88-B61A-5A042C0FED4F}" type="pres">
      <dgm:prSet presAssocID="{3640EFBA-B846-436A-A557-4377E51A9E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9D82E1-E5B5-4070-A991-AEB34BFFB14E}" type="pres">
      <dgm:prSet presAssocID="{64617A54-B1DC-411E-8C20-64FA0A72C090}" presName="spacer" presStyleCnt="0"/>
      <dgm:spPr/>
    </dgm:pt>
    <dgm:pt modelId="{4DD7D9AD-6535-4750-97DC-72D4A2A9677B}" type="pres">
      <dgm:prSet presAssocID="{4A74AD25-5BDD-472E-893C-6395739B7B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7DD4988-E75D-4F49-AFF1-EE84E5698DB6}" type="pres">
      <dgm:prSet presAssocID="{E1DAD5DB-A932-469A-9BB0-F5F28EBD694C}" presName="spacer" presStyleCnt="0"/>
      <dgm:spPr/>
    </dgm:pt>
    <dgm:pt modelId="{4A0FD1DB-BB4B-4016-A1DB-9D0CD2B094B2}" type="pres">
      <dgm:prSet presAssocID="{B4F7A2B4-6B80-4C46-90E3-78E65EE5681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67EF71C-5DCA-4ADC-8BA0-EC741FC09730}" type="presOf" srcId="{BFA43789-4373-4E60-BA22-00A28861807A}" destId="{BD9989FB-FE77-4882-9BDF-84C03A6B3913}" srcOrd="0" destOrd="0" presId="urn:microsoft.com/office/officeart/2005/8/layout/vList2"/>
    <dgm:cxn modelId="{00B7E920-B5C6-420D-8BF0-A6982BEA07BF}" srcId="{822D078F-EF20-4B01-8189-9F5C6845C0BB}" destId="{4A74AD25-5BDD-472E-893C-6395739B7B75}" srcOrd="2" destOrd="0" parTransId="{1F5E67F3-D5AC-45E9-A661-D0F53902B626}" sibTransId="{E1DAD5DB-A932-469A-9BB0-F5F28EBD694C}"/>
    <dgm:cxn modelId="{AE563024-C992-4470-9F54-B5EAFF5900F0}" type="presOf" srcId="{B4F7A2B4-6B80-4C46-90E3-78E65EE56815}" destId="{4A0FD1DB-BB4B-4016-A1DB-9D0CD2B094B2}" srcOrd="0" destOrd="0" presId="urn:microsoft.com/office/officeart/2005/8/layout/vList2"/>
    <dgm:cxn modelId="{1AADEC85-523D-4326-85F6-1D3E71CBC5B3}" srcId="{822D078F-EF20-4B01-8189-9F5C6845C0BB}" destId="{B4F7A2B4-6B80-4C46-90E3-78E65EE56815}" srcOrd="3" destOrd="0" parTransId="{1118F55F-24A4-40DC-B3D7-40A742432900}" sibTransId="{F6D04D05-61AF-4B43-837A-4FBBF2076B43}"/>
    <dgm:cxn modelId="{72C1428A-6985-4C5E-8952-51B29D93392B}" type="presOf" srcId="{3640EFBA-B846-436A-A557-4377E51A9EDF}" destId="{5F6BE3AC-F88B-4E88-B61A-5A042C0FED4F}" srcOrd="0" destOrd="0" presId="urn:microsoft.com/office/officeart/2005/8/layout/vList2"/>
    <dgm:cxn modelId="{EBF893DB-D343-4186-8D1D-F7A15BAABE71}" srcId="{822D078F-EF20-4B01-8189-9F5C6845C0BB}" destId="{3640EFBA-B846-436A-A557-4377E51A9EDF}" srcOrd="1" destOrd="0" parTransId="{7DBCB08B-A6EA-4F93-86BE-4BE3BCF543EF}" sibTransId="{64617A54-B1DC-411E-8C20-64FA0A72C090}"/>
    <dgm:cxn modelId="{BD7489E5-3C5F-424F-8CBD-710DBC31335D}" srcId="{822D078F-EF20-4B01-8189-9F5C6845C0BB}" destId="{BFA43789-4373-4E60-BA22-00A28861807A}" srcOrd="0" destOrd="0" parTransId="{5642D29C-88F7-4905-9397-91E5766A80C7}" sibTransId="{1C1C2B42-F259-4662-9FE2-15D2FDF159E5}"/>
    <dgm:cxn modelId="{C4F77BEA-7AA2-437A-AD35-30B6905F36D8}" type="presOf" srcId="{822D078F-EF20-4B01-8189-9F5C6845C0BB}" destId="{6AB18717-7980-4BB3-8DA6-A160CCB0D800}" srcOrd="0" destOrd="0" presId="urn:microsoft.com/office/officeart/2005/8/layout/vList2"/>
    <dgm:cxn modelId="{6283F3F2-23C1-4689-A302-7D7535DF524C}" type="presOf" srcId="{4A74AD25-5BDD-472E-893C-6395739B7B75}" destId="{4DD7D9AD-6535-4750-97DC-72D4A2A9677B}" srcOrd="0" destOrd="0" presId="urn:microsoft.com/office/officeart/2005/8/layout/vList2"/>
    <dgm:cxn modelId="{7F2AE105-B976-4058-B260-99C10090BD28}" type="presParOf" srcId="{6AB18717-7980-4BB3-8DA6-A160CCB0D800}" destId="{BD9989FB-FE77-4882-9BDF-84C03A6B3913}" srcOrd="0" destOrd="0" presId="urn:microsoft.com/office/officeart/2005/8/layout/vList2"/>
    <dgm:cxn modelId="{CE0B2937-0B46-4221-A743-52D3EFA1B04B}" type="presParOf" srcId="{6AB18717-7980-4BB3-8DA6-A160CCB0D800}" destId="{FC375CFF-13D8-4F9F-A1D1-95CC2BECB64B}" srcOrd="1" destOrd="0" presId="urn:microsoft.com/office/officeart/2005/8/layout/vList2"/>
    <dgm:cxn modelId="{50462147-6E98-42A5-8D70-622B4FA2C537}" type="presParOf" srcId="{6AB18717-7980-4BB3-8DA6-A160CCB0D800}" destId="{5F6BE3AC-F88B-4E88-B61A-5A042C0FED4F}" srcOrd="2" destOrd="0" presId="urn:microsoft.com/office/officeart/2005/8/layout/vList2"/>
    <dgm:cxn modelId="{9F3B5640-B86C-40B1-8AFE-1044DA877ED6}" type="presParOf" srcId="{6AB18717-7980-4BB3-8DA6-A160CCB0D800}" destId="{0C9D82E1-E5B5-4070-A991-AEB34BFFB14E}" srcOrd="3" destOrd="0" presId="urn:microsoft.com/office/officeart/2005/8/layout/vList2"/>
    <dgm:cxn modelId="{5B89E428-7685-4CFD-9C12-ADD92FB183E0}" type="presParOf" srcId="{6AB18717-7980-4BB3-8DA6-A160CCB0D800}" destId="{4DD7D9AD-6535-4750-97DC-72D4A2A9677B}" srcOrd="4" destOrd="0" presId="urn:microsoft.com/office/officeart/2005/8/layout/vList2"/>
    <dgm:cxn modelId="{B923BF74-0AB3-4472-A1E8-88FD3BAA2A49}" type="presParOf" srcId="{6AB18717-7980-4BB3-8DA6-A160CCB0D800}" destId="{A7DD4988-E75D-4F49-AFF1-EE84E5698DB6}" srcOrd="5" destOrd="0" presId="urn:microsoft.com/office/officeart/2005/8/layout/vList2"/>
    <dgm:cxn modelId="{BDC493F2-38C3-4417-B4F5-808AF9DF8440}" type="presParOf" srcId="{6AB18717-7980-4BB3-8DA6-A160CCB0D800}" destId="{4A0FD1DB-BB4B-4016-A1DB-9D0CD2B094B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4D400-0D63-4716-8B35-A690564E89A7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6E8EBCC-E7E1-4503-881F-E32C6C4D86C1}">
      <dgm:prSet/>
      <dgm:spPr/>
      <dgm:t>
        <a:bodyPr/>
        <a:lstStyle/>
        <a:p>
          <a:r>
            <a:rPr lang="en-CA"/>
            <a:t>As the BMI increases the Skin Thickness and cases of diabetes tends to increase also.</a:t>
          </a:r>
          <a:endParaRPr lang="en-US"/>
        </a:p>
      </dgm:t>
    </dgm:pt>
    <dgm:pt modelId="{F7964EC6-9241-4D80-A77B-1044277314D7}" type="parTrans" cxnId="{F31FB11C-DC49-49C5-8729-D884F8F4CBDF}">
      <dgm:prSet/>
      <dgm:spPr/>
      <dgm:t>
        <a:bodyPr/>
        <a:lstStyle/>
        <a:p>
          <a:endParaRPr lang="en-US"/>
        </a:p>
      </dgm:t>
    </dgm:pt>
    <dgm:pt modelId="{A2972637-0E50-415B-BF87-DCA0C96BFFDC}" type="sibTrans" cxnId="{F31FB11C-DC49-49C5-8729-D884F8F4CBDF}">
      <dgm:prSet/>
      <dgm:spPr/>
      <dgm:t>
        <a:bodyPr/>
        <a:lstStyle/>
        <a:p>
          <a:endParaRPr lang="en-US"/>
        </a:p>
      </dgm:t>
    </dgm:pt>
    <dgm:pt modelId="{1A8FD7A3-94BA-48EF-9FC3-48F91B6BBD9F}">
      <dgm:prSet/>
      <dgm:spPr/>
      <dgm:t>
        <a:bodyPr/>
        <a:lstStyle/>
        <a:p>
          <a:r>
            <a:rPr lang="en-CA"/>
            <a:t>As Glucose increases most of the insulin ranges from 0-500. </a:t>
          </a:r>
          <a:endParaRPr lang="en-US"/>
        </a:p>
      </dgm:t>
    </dgm:pt>
    <dgm:pt modelId="{1A4D56D0-F1CB-4FE9-99AA-37CB2803A9FD}" type="parTrans" cxnId="{05132FFA-D4F9-4A17-96A6-3336DE8123B0}">
      <dgm:prSet/>
      <dgm:spPr/>
      <dgm:t>
        <a:bodyPr/>
        <a:lstStyle/>
        <a:p>
          <a:endParaRPr lang="en-US"/>
        </a:p>
      </dgm:t>
    </dgm:pt>
    <dgm:pt modelId="{65A92EEC-4700-478E-9A1F-AE46DA9D8862}" type="sibTrans" cxnId="{05132FFA-D4F9-4A17-96A6-3336DE8123B0}">
      <dgm:prSet/>
      <dgm:spPr/>
      <dgm:t>
        <a:bodyPr/>
        <a:lstStyle/>
        <a:p>
          <a:endParaRPr lang="en-US"/>
        </a:p>
      </dgm:t>
    </dgm:pt>
    <dgm:pt modelId="{B7167D61-2381-4AE9-BD0A-5B448B1566BA}">
      <dgm:prSet/>
      <dgm:spPr/>
      <dgm:t>
        <a:bodyPr/>
        <a:lstStyle/>
        <a:p>
          <a:r>
            <a:rPr lang="en-CA"/>
            <a:t>Though the insulin ranges from 0-500 as glucose level increases chances of Diabetes also increases.</a:t>
          </a:r>
          <a:endParaRPr lang="en-US"/>
        </a:p>
      </dgm:t>
    </dgm:pt>
    <dgm:pt modelId="{CC24AB59-D9BE-46D0-B95E-5D4A23B4A945}" type="parTrans" cxnId="{BB5CE8D4-0B3A-419D-AD14-BD1AB9ABF352}">
      <dgm:prSet/>
      <dgm:spPr/>
      <dgm:t>
        <a:bodyPr/>
        <a:lstStyle/>
        <a:p>
          <a:endParaRPr lang="en-US"/>
        </a:p>
      </dgm:t>
    </dgm:pt>
    <dgm:pt modelId="{AF549E09-E89C-4E8B-8FDD-02C98C774A17}" type="sibTrans" cxnId="{BB5CE8D4-0B3A-419D-AD14-BD1AB9ABF352}">
      <dgm:prSet/>
      <dgm:spPr/>
      <dgm:t>
        <a:bodyPr/>
        <a:lstStyle/>
        <a:p>
          <a:endParaRPr lang="en-US"/>
        </a:p>
      </dgm:t>
    </dgm:pt>
    <dgm:pt modelId="{655C088C-6B13-4352-AA29-C910C956AC31}" type="pres">
      <dgm:prSet presAssocID="{3BB4D400-0D63-4716-8B35-A690564E89A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08D994C-9F6E-4E54-9CEE-3E09DAC1A38F}" type="pres">
      <dgm:prSet presAssocID="{86E8EBCC-E7E1-4503-881F-E32C6C4D86C1}" presName="hierRoot1" presStyleCnt="0"/>
      <dgm:spPr/>
    </dgm:pt>
    <dgm:pt modelId="{3F24C10F-B0A7-4B5A-80CA-0366F9FC61D8}" type="pres">
      <dgm:prSet presAssocID="{86E8EBCC-E7E1-4503-881F-E32C6C4D86C1}" presName="composite" presStyleCnt="0"/>
      <dgm:spPr/>
    </dgm:pt>
    <dgm:pt modelId="{79DF9494-2C22-480A-B689-C12E0F82B4C4}" type="pres">
      <dgm:prSet presAssocID="{86E8EBCC-E7E1-4503-881F-E32C6C4D86C1}" presName="background" presStyleLbl="node0" presStyleIdx="0" presStyleCnt="3"/>
      <dgm:spPr/>
    </dgm:pt>
    <dgm:pt modelId="{129C076E-0240-41F2-8A98-CA8E1700851E}" type="pres">
      <dgm:prSet presAssocID="{86E8EBCC-E7E1-4503-881F-E32C6C4D86C1}" presName="text" presStyleLbl="fgAcc0" presStyleIdx="0" presStyleCnt="3">
        <dgm:presLayoutVars>
          <dgm:chPref val="3"/>
        </dgm:presLayoutVars>
      </dgm:prSet>
      <dgm:spPr/>
    </dgm:pt>
    <dgm:pt modelId="{8FA1AE00-6138-4C65-A3B9-3F52AF5094DF}" type="pres">
      <dgm:prSet presAssocID="{86E8EBCC-E7E1-4503-881F-E32C6C4D86C1}" presName="hierChild2" presStyleCnt="0"/>
      <dgm:spPr/>
    </dgm:pt>
    <dgm:pt modelId="{84FFAC65-DF8F-4041-8202-DA2E97FB6C19}" type="pres">
      <dgm:prSet presAssocID="{1A8FD7A3-94BA-48EF-9FC3-48F91B6BBD9F}" presName="hierRoot1" presStyleCnt="0"/>
      <dgm:spPr/>
    </dgm:pt>
    <dgm:pt modelId="{FD6C3FF3-E941-4D8F-A8A2-64B827D41E62}" type="pres">
      <dgm:prSet presAssocID="{1A8FD7A3-94BA-48EF-9FC3-48F91B6BBD9F}" presName="composite" presStyleCnt="0"/>
      <dgm:spPr/>
    </dgm:pt>
    <dgm:pt modelId="{FCCF7291-FC9A-4F03-9967-EC1948A695CC}" type="pres">
      <dgm:prSet presAssocID="{1A8FD7A3-94BA-48EF-9FC3-48F91B6BBD9F}" presName="background" presStyleLbl="node0" presStyleIdx="1" presStyleCnt="3"/>
      <dgm:spPr/>
    </dgm:pt>
    <dgm:pt modelId="{FEBC02C0-2413-4A17-B0EA-43FE60DE24E3}" type="pres">
      <dgm:prSet presAssocID="{1A8FD7A3-94BA-48EF-9FC3-48F91B6BBD9F}" presName="text" presStyleLbl="fgAcc0" presStyleIdx="1" presStyleCnt="3">
        <dgm:presLayoutVars>
          <dgm:chPref val="3"/>
        </dgm:presLayoutVars>
      </dgm:prSet>
      <dgm:spPr/>
    </dgm:pt>
    <dgm:pt modelId="{EB9BA244-6F63-448E-B779-6FE5D9549315}" type="pres">
      <dgm:prSet presAssocID="{1A8FD7A3-94BA-48EF-9FC3-48F91B6BBD9F}" presName="hierChild2" presStyleCnt="0"/>
      <dgm:spPr/>
    </dgm:pt>
    <dgm:pt modelId="{C7CA9A1E-DC29-42BA-91C8-FE299586058D}" type="pres">
      <dgm:prSet presAssocID="{B7167D61-2381-4AE9-BD0A-5B448B1566BA}" presName="hierRoot1" presStyleCnt="0"/>
      <dgm:spPr/>
    </dgm:pt>
    <dgm:pt modelId="{C242F387-9E6D-4640-BB0F-50F79830F366}" type="pres">
      <dgm:prSet presAssocID="{B7167D61-2381-4AE9-BD0A-5B448B1566BA}" presName="composite" presStyleCnt="0"/>
      <dgm:spPr/>
    </dgm:pt>
    <dgm:pt modelId="{DC98A036-65EF-4E72-BC59-648502A19356}" type="pres">
      <dgm:prSet presAssocID="{B7167D61-2381-4AE9-BD0A-5B448B1566BA}" presName="background" presStyleLbl="node0" presStyleIdx="2" presStyleCnt="3"/>
      <dgm:spPr/>
    </dgm:pt>
    <dgm:pt modelId="{63340FEE-7997-4AF6-BC38-EC6B35B854A9}" type="pres">
      <dgm:prSet presAssocID="{B7167D61-2381-4AE9-BD0A-5B448B1566BA}" presName="text" presStyleLbl="fgAcc0" presStyleIdx="2" presStyleCnt="3">
        <dgm:presLayoutVars>
          <dgm:chPref val="3"/>
        </dgm:presLayoutVars>
      </dgm:prSet>
      <dgm:spPr/>
    </dgm:pt>
    <dgm:pt modelId="{48541915-D170-4B8C-B8D3-FCC8BC183510}" type="pres">
      <dgm:prSet presAssocID="{B7167D61-2381-4AE9-BD0A-5B448B1566BA}" presName="hierChild2" presStyleCnt="0"/>
      <dgm:spPr/>
    </dgm:pt>
  </dgm:ptLst>
  <dgm:cxnLst>
    <dgm:cxn modelId="{F31FB11C-DC49-49C5-8729-D884F8F4CBDF}" srcId="{3BB4D400-0D63-4716-8B35-A690564E89A7}" destId="{86E8EBCC-E7E1-4503-881F-E32C6C4D86C1}" srcOrd="0" destOrd="0" parTransId="{F7964EC6-9241-4D80-A77B-1044277314D7}" sibTransId="{A2972637-0E50-415B-BF87-DCA0C96BFFDC}"/>
    <dgm:cxn modelId="{CF86E63D-D301-4B81-844D-D3B730F89041}" type="presOf" srcId="{B7167D61-2381-4AE9-BD0A-5B448B1566BA}" destId="{63340FEE-7997-4AF6-BC38-EC6B35B854A9}" srcOrd="0" destOrd="0" presId="urn:microsoft.com/office/officeart/2005/8/layout/hierarchy1"/>
    <dgm:cxn modelId="{BF343758-21BF-42DF-8D22-E92F74101710}" type="presOf" srcId="{1A8FD7A3-94BA-48EF-9FC3-48F91B6BBD9F}" destId="{FEBC02C0-2413-4A17-B0EA-43FE60DE24E3}" srcOrd="0" destOrd="0" presId="urn:microsoft.com/office/officeart/2005/8/layout/hierarchy1"/>
    <dgm:cxn modelId="{2D4F0F7E-F40B-47E9-BF82-2522D1575FE8}" type="presOf" srcId="{86E8EBCC-E7E1-4503-881F-E32C6C4D86C1}" destId="{129C076E-0240-41F2-8A98-CA8E1700851E}" srcOrd="0" destOrd="0" presId="urn:microsoft.com/office/officeart/2005/8/layout/hierarchy1"/>
    <dgm:cxn modelId="{B19479B6-7339-42CA-BC19-F525F5AC8177}" type="presOf" srcId="{3BB4D400-0D63-4716-8B35-A690564E89A7}" destId="{655C088C-6B13-4352-AA29-C910C956AC31}" srcOrd="0" destOrd="0" presId="urn:microsoft.com/office/officeart/2005/8/layout/hierarchy1"/>
    <dgm:cxn modelId="{BB5CE8D4-0B3A-419D-AD14-BD1AB9ABF352}" srcId="{3BB4D400-0D63-4716-8B35-A690564E89A7}" destId="{B7167D61-2381-4AE9-BD0A-5B448B1566BA}" srcOrd="2" destOrd="0" parTransId="{CC24AB59-D9BE-46D0-B95E-5D4A23B4A945}" sibTransId="{AF549E09-E89C-4E8B-8FDD-02C98C774A17}"/>
    <dgm:cxn modelId="{05132FFA-D4F9-4A17-96A6-3336DE8123B0}" srcId="{3BB4D400-0D63-4716-8B35-A690564E89A7}" destId="{1A8FD7A3-94BA-48EF-9FC3-48F91B6BBD9F}" srcOrd="1" destOrd="0" parTransId="{1A4D56D0-F1CB-4FE9-99AA-37CB2803A9FD}" sibTransId="{65A92EEC-4700-478E-9A1F-AE46DA9D8862}"/>
    <dgm:cxn modelId="{953EF12B-0C61-4BCB-A73C-7A31EB7DA5DA}" type="presParOf" srcId="{655C088C-6B13-4352-AA29-C910C956AC31}" destId="{008D994C-9F6E-4E54-9CEE-3E09DAC1A38F}" srcOrd="0" destOrd="0" presId="urn:microsoft.com/office/officeart/2005/8/layout/hierarchy1"/>
    <dgm:cxn modelId="{2F61ABFF-B5A3-4E03-B78F-97D812116766}" type="presParOf" srcId="{008D994C-9F6E-4E54-9CEE-3E09DAC1A38F}" destId="{3F24C10F-B0A7-4B5A-80CA-0366F9FC61D8}" srcOrd="0" destOrd="0" presId="urn:microsoft.com/office/officeart/2005/8/layout/hierarchy1"/>
    <dgm:cxn modelId="{15B512FE-9E29-4ABD-B715-FF8995CD4747}" type="presParOf" srcId="{3F24C10F-B0A7-4B5A-80CA-0366F9FC61D8}" destId="{79DF9494-2C22-480A-B689-C12E0F82B4C4}" srcOrd="0" destOrd="0" presId="urn:microsoft.com/office/officeart/2005/8/layout/hierarchy1"/>
    <dgm:cxn modelId="{BC94FF2F-7F53-4109-989F-883625B51134}" type="presParOf" srcId="{3F24C10F-B0A7-4B5A-80CA-0366F9FC61D8}" destId="{129C076E-0240-41F2-8A98-CA8E1700851E}" srcOrd="1" destOrd="0" presId="urn:microsoft.com/office/officeart/2005/8/layout/hierarchy1"/>
    <dgm:cxn modelId="{D66AC0DD-15A6-4035-9548-DCF0F815B3A7}" type="presParOf" srcId="{008D994C-9F6E-4E54-9CEE-3E09DAC1A38F}" destId="{8FA1AE00-6138-4C65-A3B9-3F52AF5094DF}" srcOrd="1" destOrd="0" presId="urn:microsoft.com/office/officeart/2005/8/layout/hierarchy1"/>
    <dgm:cxn modelId="{99C1BDED-ED49-417B-910A-0EB69C0ED051}" type="presParOf" srcId="{655C088C-6B13-4352-AA29-C910C956AC31}" destId="{84FFAC65-DF8F-4041-8202-DA2E97FB6C19}" srcOrd="1" destOrd="0" presId="urn:microsoft.com/office/officeart/2005/8/layout/hierarchy1"/>
    <dgm:cxn modelId="{FE36E00A-F454-4C13-8E9F-B071219248C9}" type="presParOf" srcId="{84FFAC65-DF8F-4041-8202-DA2E97FB6C19}" destId="{FD6C3FF3-E941-4D8F-A8A2-64B827D41E62}" srcOrd="0" destOrd="0" presId="urn:microsoft.com/office/officeart/2005/8/layout/hierarchy1"/>
    <dgm:cxn modelId="{F1370E32-5FC8-4FC7-8E48-01ABFB9F729B}" type="presParOf" srcId="{FD6C3FF3-E941-4D8F-A8A2-64B827D41E62}" destId="{FCCF7291-FC9A-4F03-9967-EC1948A695CC}" srcOrd="0" destOrd="0" presId="urn:microsoft.com/office/officeart/2005/8/layout/hierarchy1"/>
    <dgm:cxn modelId="{D0D8ED83-DF7B-4ED8-ABA5-787CCAE9C91F}" type="presParOf" srcId="{FD6C3FF3-E941-4D8F-A8A2-64B827D41E62}" destId="{FEBC02C0-2413-4A17-B0EA-43FE60DE24E3}" srcOrd="1" destOrd="0" presId="urn:microsoft.com/office/officeart/2005/8/layout/hierarchy1"/>
    <dgm:cxn modelId="{199B235C-81EA-4B6E-AC92-28F02E73AB00}" type="presParOf" srcId="{84FFAC65-DF8F-4041-8202-DA2E97FB6C19}" destId="{EB9BA244-6F63-448E-B779-6FE5D9549315}" srcOrd="1" destOrd="0" presId="urn:microsoft.com/office/officeart/2005/8/layout/hierarchy1"/>
    <dgm:cxn modelId="{5E85B401-B060-461A-80F7-7FD8FD8DAF78}" type="presParOf" srcId="{655C088C-6B13-4352-AA29-C910C956AC31}" destId="{C7CA9A1E-DC29-42BA-91C8-FE299586058D}" srcOrd="2" destOrd="0" presId="urn:microsoft.com/office/officeart/2005/8/layout/hierarchy1"/>
    <dgm:cxn modelId="{6FEF921A-DA04-45FC-96BB-859E1F708AD2}" type="presParOf" srcId="{C7CA9A1E-DC29-42BA-91C8-FE299586058D}" destId="{C242F387-9E6D-4640-BB0F-50F79830F366}" srcOrd="0" destOrd="0" presId="urn:microsoft.com/office/officeart/2005/8/layout/hierarchy1"/>
    <dgm:cxn modelId="{4E00A3CE-7749-43D8-8672-C3A43AB4E4FB}" type="presParOf" srcId="{C242F387-9E6D-4640-BB0F-50F79830F366}" destId="{DC98A036-65EF-4E72-BC59-648502A19356}" srcOrd="0" destOrd="0" presId="urn:microsoft.com/office/officeart/2005/8/layout/hierarchy1"/>
    <dgm:cxn modelId="{C7AA3AD6-6DF3-49F5-8057-C314D0307C04}" type="presParOf" srcId="{C242F387-9E6D-4640-BB0F-50F79830F366}" destId="{63340FEE-7997-4AF6-BC38-EC6B35B854A9}" srcOrd="1" destOrd="0" presId="urn:microsoft.com/office/officeart/2005/8/layout/hierarchy1"/>
    <dgm:cxn modelId="{E22E39A4-3813-4809-AB7B-139B77E1C498}" type="presParOf" srcId="{C7CA9A1E-DC29-42BA-91C8-FE299586058D}" destId="{48541915-D170-4B8C-B8D3-FCC8BC1835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E85C0-CD44-4AAC-B84E-DF96429AE237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Our dataset is Diabetes Prediction.</a:t>
          </a:r>
          <a:endParaRPr lang="en-US" sz="1300" kern="1200"/>
        </a:p>
      </dsp:txBody>
      <dsp:txXfrm>
        <a:off x="3398960" y="35163"/>
        <a:ext cx="3717680" cy="627895"/>
      </dsp:txXfrm>
    </dsp:sp>
    <dsp:sp modelId="{B4DF71F5-1BED-4867-9763-54739960497E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We are creating a simple model for predicting whether a person has diabetes or not.</a:t>
          </a:r>
          <a:endParaRPr lang="en-US" sz="1300" kern="1200"/>
        </a:p>
      </dsp:txBody>
      <dsp:txXfrm>
        <a:off x="3398960" y="765786"/>
        <a:ext cx="3717680" cy="627895"/>
      </dsp:txXfrm>
    </dsp:sp>
    <dsp:sp modelId="{F4C68536-0D48-4AEF-979E-95DDB1FEE1AF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This dataset contains various medical predictor variables and one target variable.</a:t>
          </a:r>
          <a:endParaRPr lang="en-US" sz="1300" kern="1200"/>
        </a:p>
      </dsp:txBody>
      <dsp:txXfrm>
        <a:off x="3398960" y="1496409"/>
        <a:ext cx="3717680" cy="627895"/>
      </dsp:txXfrm>
    </dsp:sp>
    <dsp:sp modelId="{709023CD-E918-4A34-A0E9-7F48AFA4BDA9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Dataset also contains number of pregnancies the patient has had, their BMI, insulin level, age and more. </a:t>
          </a:r>
          <a:endParaRPr lang="en-US" sz="1300" kern="1200"/>
        </a:p>
      </dsp:txBody>
      <dsp:txXfrm>
        <a:off x="3398960" y="2227032"/>
        <a:ext cx="3717680" cy="627895"/>
      </dsp:txXfrm>
    </dsp:sp>
    <dsp:sp modelId="{E7EA890A-4093-42AA-B87C-1F6B51957637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b="1" kern="1200"/>
            <a:t>Goal:</a:t>
          </a:r>
          <a:endParaRPr lang="en-US" sz="1300" kern="1200"/>
        </a:p>
      </dsp:txBody>
      <dsp:txXfrm>
        <a:off x="3398960" y="2957656"/>
        <a:ext cx="3717680" cy="627895"/>
      </dsp:txXfrm>
    </dsp:sp>
    <dsp:sp modelId="{664BBA14-8444-4F72-B308-95109007E478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/>
            <a:t>Our end goal of this project is that our model will predict a person has diabetes or not.</a:t>
          </a:r>
          <a:endParaRPr lang="en-US" sz="1300" kern="1200"/>
        </a:p>
      </dsp:txBody>
      <dsp:txXfrm>
        <a:off x="3398960" y="3688279"/>
        <a:ext cx="3717680" cy="627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80A3D-7E80-4176-8415-5A0571F1AA18}">
      <dsp:nvSpPr>
        <dsp:cNvPr id="0" name=""/>
        <dsp:cNvSpPr/>
      </dsp:nvSpPr>
      <dsp:spPr>
        <a:xfrm>
          <a:off x="0" y="3439008"/>
          <a:ext cx="10927829" cy="7523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We will perform descriptive analysis.</a:t>
          </a:r>
          <a:endParaRPr lang="en-US" sz="2600" kern="1200"/>
        </a:p>
      </dsp:txBody>
      <dsp:txXfrm>
        <a:off x="0" y="3439008"/>
        <a:ext cx="10927829" cy="752371"/>
      </dsp:txXfrm>
    </dsp:sp>
    <dsp:sp modelId="{1748DED9-E25D-4A8D-9B63-BF3494DA4A47}">
      <dsp:nvSpPr>
        <dsp:cNvPr id="0" name=""/>
        <dsp:cNvSpPr/>
      </dsp:nvSpPr>
      <dsp:spPr>
        <a:xfrm rot="10800000">
          <a:off x="0" y="2293147"/>
          <a:ext cx="10927829" cy="1157146"/>
        </a:xfrm>
        <a:prstGeom prst="upArrowCallou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Understanding the variables and their corresponding values.</a:t>
          </a:r>
          <a:endParaRPr lang="en-US" sz="2600" kern="1200"/>
        </a:p>
      </dsp:txBody>
      <dsp:txXfrm rot="10800000">
        <a:off x="0" y="2293147"/>
        <a:ext cx="10927829" cy="751879"/>
      </dsp:txXfrm>
    </dsp:sp>
    <dsp:sp modelId="{9937331F-59C8-40C9-8188-E910BAAA422E}">
      <dsp:nvSpPr>
        <dsp:cNvPr id="0" name=""/>
        <dsp:cNvSpPr/>
      </dsp:nvSpPr>
      <dsp:spPr>
        <a:xfrm rot="10800000">
          <a:off x="0" y="1147286"/>
          <a:ext cx="10927829" cy="1157146"/>
        </a:xfrm>
        <a:prstGeom prst="upArrowCallou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/>
            <a:t>In this dataset first and the most important task is data exploration. </a:t>
          </a:r>
          <a:endParaRPr lang="en-US" sz="2600" kern="1200"/>
        </a:p>
      </dsp:txBody>
      <dsp:txXfrm rot="10800000">
        <a:off x="0" y="1147286"/>
        <a:ext cx="10927829" cy="751879"/>
      </dsp:txXfrm>
    </dsp:sp>
    <dsp:sp modelId="{09FF420E-24BA-4A86-8268-515066E92FD8}">
      <dsp:nvSpPr>
        <dsp:cNvPr id="0" name=""/>
        <dsp:cNvSpPr/>
      </dsp:nvSpPr>
      <dsp:spPr>
        <a:xfrm rot="10800000">
          <a:off x="0" y="1425"/>
          <a:ext cx="10927829" cy="1157146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b="1" kern="1200"/>
            <a:t>Data Exploration </a:t>
          </a:r>
          <a:endParaRPr lang="en-US" sz="2600" kern="1200"/>
        </a:p>
      </dsp:txBody>
      <dsp:txXfrm rot="10800000">
        <a:off x="0" y="1425"/>
        <a:ext cx="10927829" cy="7518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989FB-FE77-4882-9BDF-84C03A6B3913}">
      <dsp:nvSpPr>
        <dsp:cNvPr id="0" name=""/>
        <dsp:cNvSpPr/>
      </dsp:nvSpPr>
      <dsp:spPr>
        <a:xfrm>
          <a:off x="0" y="82777"/>
          <a:ext cx="4828172" cy="1319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We have noticed that people with very high glucose level are more likely to have diabetes.</a:t>
          </a:r>
          <a:endParaRPr lang="en-US" sz="2400" kern="1200"/>
        </a:p>
      </dsp:txBody>
      <dsp:txXfrm>
        <a:off x="64425" y="147202"/>
        <a:ext cx="4699322" cy="1190909"/>
      </dsp:txXfrm>
    </dsp:sp>
    <dsp:sp modelId="{5F6BE3AC-F88B-4E88-B61A-5A042C0FED4F}">
      <dsp:nvSpPr>
        <dsp:cNvPr id="0" name=""/>
        <dsp:cNvSpPr/>
      </dsp:nvSpPr>
      <dsp:spPr>
        <a:xfrm>
          <a:off x="0" y="1471657"/>
          <a:ext cx="4828172" cy="131975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We have also noticed that blood pressure does not have significant relation with the outcome.</a:t>
          </a:r>
          <a:endParaRPr lang="en-US" sz="2400" kern="1200"/>
        </a:p>
      </dsp:txBody>
      <dsp:txXfrm>
        <a:off x="64425" y="1536082"/>
        <a:ext cx="4699322" cy="1190909"/>
      </dsp:txXfrm>
    </dsp:sp>
    <dsp:sp modelId="{4DD7D9AD-6535-4750-97DC-72D4A2A9677B}">
      <dsp:nvSpPr>
        <dsp:cNvPr id="0" name=""/>
        <dsp:cNvSpPr/>
      </dsp:nvSpPr>
      <dsp:spPr>
        <a:xfrm>
          <a:off x="0" y="2860537"/>
          <a:ext cx="4828172" cy="131975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Old people are more likely to have diabetes.</a:t>
          </a:r>
          <a:endParaRPr lang="en-US" sz="2400" kern="1200"/>
        </a:p>
      </dsp:txBody>
      <dsp:txXfrm>
        <a:off x="64425" y="2924962"/>
        <a:ext cx="4699322" cy="1190909"/>
      </dsp:txXfrm>
    </dsp:sp>
    <dsp:sp modelId="{4A0FD1DB-BB4B-4016-A1DB-9D0CD2B094B2}">
      <dsp:nvSpPr>
        <dsp:cNvPr id="0" name=""/>
        <dsp:cNvSpPr/>
      </dsp:nvSpPr>
      <dsp:spPr>
        <a:xfrm>
          <a:off x="0" y="4249417"/>
          <a:ext cx="4828172" cy="13197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Chances of diabetes increases with the number of pregnancies. </a:t>
          </a:r>
          <a:endParaRPr lang="en-US" sz="2400" kern="1200"/>
        </a:p>
      </dsp:txBody>
      <dsp:txXfrm>
        <a:off x="64425" y="4313842"/>
        <a:ext cx="4699322" cy="1190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F9494-2C22-480A-B689-C12E0F82B4C4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C076E-0240-41F2-8A98-CA8E1700851E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As the BMI increases the Skin Thickness and cases of diabetes tends to increase also.</a:t>
          </a:r>
          <a:endParaRPr lang="en-US" sz="2300" kern="1200"/>
        </a:p>
      </dsp:txBody>
      <dsp:txXfrm>
        <a:off x="398656" y="1088253"/>
        <a:ext cx="2959127" cy="1837317"/>
      </dsp:txXfrm>
    </dsp:sp>
    <dsp:sp modelId="{FCCF7291-FC9A-4F03-9967-EC1948A695CC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C02C0-2413-4A17-B0EA-43FE60DE24E3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As Glucose increases most of the insulin ranges from 0-500. </a:t>
          </a:r>
          <a:endParaRPr lang="en-US" sz="2300" kern="1200"/>
        </a:p>
      </dsp:txBody>
      <dsp:txXfrm>
        <a:off x="4155097" y="1088253"/>
        <a:ext cx="2959127" cy="1837317"/>
      </dsp:txXfrm>
    </dsp:sp>
    <dsp:sp modelId="{DC98A036-65EF-4E72-BC59-648502A19356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40FEE-7997-4AF6-BC38-EC6B35B854A9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Though the insulin ranges from 0-500 as glucose level increases chances of Diabetes also increases.</a:t>
          </a:r>
          <a:endParaRPr lang="en-US" sz="2300" kern="1200"/>
        </a:p>
      </dsp:txBody>
      <dsp:txXfrm>
        <a:off x="7911539" y="1088253"/>
        <a:ext cx="2959127" cy="1837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5T02:51:04.14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28,'567'0,"-519"-2,49-9,29-2,255 12,-200 2,-159-1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5T02:51:20.3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1,'883'0,"-857"1,-1 2,32 6,-30-4,45 3,24-9,41 2,-96 9,-24-5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5T02:51:39.80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0,'1375'0,"-1353"0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264F-C465-480A-9E08-B0D1CB4F6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C1BC8E-22D0-4A67-B4D5-DC7F91C0C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21565-2E66-4C9D-916F-AA54E948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8B557-49E8-4A09-B9B3-87EB1E9F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774C2-5F8D-41FA-B041-745BCEE3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49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C459-8FAC-4646-9218-768E49C9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8AAB3-104F-47E0-B6E8-935FA5F60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6535-E77A-4A89-A296-DD32553D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E9038-A35E-43C5-A389-947ED0E9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5B91-F098-4ACE-B46E-5D5F611F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98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86DB96-43A8-4B8B-A560-8AC20F8CC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9E13A-DAEB-4D22-90E9-4EC72B350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4A8E3-4150-422F-8510-31FFDE4D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C6D0A-4D47-4085-AFCE-E36A397C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6A791-6107-4C95-A13F-13DBF16E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24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C930-A908-4D4B-9C8F-AE07A69D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4AFF-DC5E-418C-BB83-4AA5058F6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BEE33-CA09-49E3-837D-290061D7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BEC32-6662-4681-9AB7-6B706EE6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D3A5B-4F08-4AE2-8B87-73FD86DD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75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D533-65CF-4C31-A6D6-D32A6F6A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244ED-93DB-44A9-BD59-0C01BD993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8352A-A66E-4B03-B25C-F5BC31C2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81DD1-DB37-442C-B67C-D5EED782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AAF9C-9D7A-4937-9ADD-F506EDFC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04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3562-F663-4941-8094-312C3B04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C63E0-5159-48DE-8ADB-41D9E7C5D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3403E-7A1F-41DE-A50D-49E643A01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5B316-3BD4-4755-973A-8D4B586EF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D8B9D-DC04-4F84-B537-6F4F9943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1FB10-A53B-4C55-B7EE-8D12D7B9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45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329B-105A-47D4-AF73-DCFCFD21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E23E3-071B-4D9B-8F29-4C642CEBA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484ED-E6B5-4EFC-B532-9FA28430B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04CBE-1E76-4D0E-A035-92B2AA00D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F2F58-2EB3-4E80-97E4-FB2BC4C2F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16C6E-2B2A-4812-9011-17645B449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5C243-358C-45C2-8BE0-FDAD7F1F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B72D6-0553-47E8-B598-D47E7F0B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08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23FC-5898-4834-A632-72D1934B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5410C-4826-473F-AC74-1CFA04CE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26FF0-05EA-48A9-B37C-F9160C90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F5F2A-0617-4658-8D43-02C67BB1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05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72365A-993E-4C68-A13D-EA2424D3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FCB72-54F0-4FAC-B3AE-D2D57FA3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662C4-7F2F-4CC6-BC4A-49B0463E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652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107A-46E5-449D-A379-D56EDBB4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CEEB1-C4D9-4CDC-AA02-8FA126D5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5FA40-7DCB-4BCE-9A0F-6A387E78F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00CAA-D941-4E8F-AF8E-40070D90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FF803-1823-4155-8C4C-BFF5A36A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7AF28-B794-4FA0-A4C9-7A81CD16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5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7BAB-9D93-4AE6-9B49-7B794839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E5325-AAD7-46AA-BA01-947DF96F5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F3384-72EB-4264-937F-5B21A1B6F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F8DF9-1284-4160-BD25-370F5912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0E468-A457-43A1-AD26-A9633214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0068-50F9-4EDD-8879-CF211AF6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53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D2F804-0D63-4121-B2AF-30F3A0E4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A2C62-13A0-49D0-B9E4-223041D5B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7F03F-8831-41B2-BA40-9734DB83A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AD0EE-EF78-44CC-A055-BAA7360C54D4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7DBEA-A55F-479D-B8A5-94305EF58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65BAD-1DE9-4D14-977F-1FD61BA7C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596E-F632-4BAB-994D-FC7DF93EF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59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2.xml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6E7992-07E0-399E-7537-7D00C65A3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13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25750-975B-4B9F-9238-A490576AD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CA" sz="4100" b="1" dirty="0"/>
              <a:t>Diabetes Prediction</a:t>
            </a:r>
            <a:br>
              <a:rPr lang="en-CA" sz="4100" b="1" dirty="0"/>
            </a:br>
            <a:r>
              <a:rPr lang="en-CA" sz="4100" b="1" dirty="0"/>
              <a:t>					</a:t>
            </a:r>
            <a:endParaRPr lang="en-IN" sz="4100" b="1" u="sn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26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2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5E1098-9BB0-44FB-BBA4-78A3726A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CA" sz="1700">
                <a:solidFill>
                  <a:schemeClr val="bg1"/>
                </a:solidFill>
              </a:rPr>
              <a:t>Now we will find the value ‘0’ in the dataset.</a:t>
            </a:r>
          </a:p>
          <a:p>
            <a:r>
              <a:rPr lang="en-CA" sz="1700">
                <a:solidFill>
                  <a:schemeClr val="bg1"/>
                </a:solidFill>
              </a:rPr>
              <a:t>Here value ‘0’ indicates the missing value in our dataset.</a:t>
            </a:r>
          </a:p>
          <a:p>
            <a:r>
              <a:rPr lang="en-CA" sz="1700">
                <a:solidFill>
                  <a:schemeClr val="bg1"/>
                </a:solidFill>
              </a:rPr>
              <a:t>We can find this by applying a condition “== 0”.</a:t>
            </a:r>
          </a:p>
          <a:p>
            <a:r>
              <a:rPr lang="en-IN" sz="1700">
                <a:solidFill>
                  <a:schemeClr val="bg1"/>
                </a:solidFill>
              </a:rPr>
              <a:t>We can see that the value ‘0’ is present in columns where input is necessary. </a:t>
            </a:r>
          </a:p>
          <a:p>
            <a:r>
              <a:rPr lang="en-IN" sz="1700">
                <a:solidFill>
                  <a:schemeClr val="bg1"/>
                </a:solidFill>
              </a:rPr>
              <a:t>The value 0 doesn’t make any sense in the columns: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700">
                <a:solidFill>
                  <a:schemeClr val="bg1"/>
                </a:solidFill>
              </a:rPr>
              <a:t>Glucose, Blood Pressure, Skin Thickness, Insulin, BMI.</a:t>
            </a:r>
            <a:endParaRPr lang="en-CA" sz="170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F3BECC-86D2-4154-8629-C4D73DC3B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594771"/>
            <a:ext cx="6596652" cy="35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2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68D2E-6747-46A0-BCAD-90200E6F3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595973" cy="3018430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</a:rPr>
              <a:t>Replacing the values</a:t>
            </a:r>
            <a:endParaRPr lang="en-IN" b="1">
              <a:solidFill>
                <a:srgbClr val="FFFFFF"/>
              </a:solidFill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2DC3-D8F8-48DB-8074-46CEC7B6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592" y="909143"/>
            <a:ext cx="4007581" cy="5029586"/>
          </a:xfrm>
        </p:spPr>
        <p:txBody>
          <a:bodyPr anchor="ctr">
            <a:normAutofit/>
          </a:bodyPr>
          <a:lstStyle/>
          <a:p>
            <a:r>
              <a:rPr lang="en-CA" sz="2200" dirty="0"/>
              <a:t>Replacing the </a:t>
            </a:r>
            <a:r>
              <a:rPr lang="en-CA" sz="2200" dirty="0" err="1"/>
              <a:t>NaN</a:t>
            </a:r>
            <a:r>
              <a:rPr lang="en-CA" sz="2200" dirty="0"/>
              <a:t> value with mean might not be the most effective way to replace the value because it is a healthcare data. Therefore, we will use KNN Imputer.</a:t>
            </a:r>
          </a:p>
          <a:p>
            <a:endParaRPr lang="en-CA" sz="2200" dirty="0"/>
          </a:p>
          <a:p>
            <a:endParaRPr lang="en-CA" sz="2200" dirty="0"/>
          </a:p>
          <a:p>
            <a:endParaRPr lang="en-CA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sz="2200" b="1" u="sng" dirty="0"/>
              <a:t> </a:t>
            </a:r>
            <a:r>
              <a:rPr lang="en-CA" sz="2200" b="1" u="sng" dirty="0" err="1"/>
              <a:t>KNNImputer</a:t>
            </a:r>
            <a:r>
              <a:rPr lang="en-CA" sz="2200" b="1" u="sng" dirty="0"/>
              <a:t> </a:t>
            </a:r>
            <a:r>
              <a:rPr lang="en-CA" sz="2200" dirty="0"/>
              <a:t>: It is a method to impute the missing values.</a:t>
            </a:r>
          </a:p>
          <a:p>
            <a:r>
              <a:rPr lang="en-CA" sz="2200" dirty="0"/>
              <a:t>It identifies the samples in a dataset which are nearest or close in the space.</a:t>
            </a:r>
          </a:p>
          <a:p>
            <a:endParaRPr lang="en-IN" sz="2200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61311FF-3AD1-4FEA-B02A-3E9164FF4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0" y="4909384"/>
            <a:ext cx="4182519" cy="783586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A821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418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72D7-BC73-498B-9E1A-44762BA2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96344"/>
            <a:ext cx="10515600" cy="1168562"/>
          </a:xfrm>
        </p:spPr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b="1" dirty="0"/>
              <a:t>Outliers:</a:t>
            </a:r>
            <a:br>
              <a:rPr lang="en-CA" dirty="0"/>
            </a:br>
            <a:r>
              <a:rPr lang="en-CA" sz="2200" dirty="0"/>
              <a:t>Now we will check how many outliers are present in individual columns</a:t>
            </a:r>
            <a:br>
              <a:rPr lang="en-CA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27B4-7459-4834-A622-C2D120EE0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168" y="1464905"/>
            <a:ext cx="5157787" cy="49919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dirty="0"/>
              <a:t>Glucose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77D92-9C22-45C8-A8D2-192A4A22E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33164"/>
            <a:ext cx="5183188" cy="54097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dirty="0"/>
              <a:t>Blood Pressure</a:t>
            </a:r>
            <a:endParaRPr lang="en-IN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83D386A-17AC-4881-8493-D795D36F64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080728"/>
            <a:ext cx="5157787" cy="407747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56724F-4CA5-402E-9324-2D39047B5FF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080728"/>
            <a:ext cx="5183188" cy="4077475"/>
          </a:xfrm>
        </p:spPr>
      </p:pic>
    </p:spTree>
    <p:extLst>
      <p:ext uri="{BB962C8B-B14F-4D97-AF65-F5344CB8AC3E}">
        <p14:creationId xmlns:p14="http://schemas.microsoft.com/office/powerpoint/2010/main" val="110271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B8614-346A-439D-AC47-68034C396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8975"/>
            <a:ext cx="5157787" cy="8239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dirty="0"/>
              <a:t>Skin Thickness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176488-B768-4477-B1B0-D1CDA8496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026367"/>
            <a:ext cx="5728996" cy="518782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7A31A-832A-4757-9EDF-9F725EB7B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38975"/>
            <a:ext cx="5183188" cy="8239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dirty="0"/>
              <a:t>Insulin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E5FBC2-B53E-4386-B4C2-B6ED60CB14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1026368"/>
            <a:ext cx="6019800" cy="5187820"/>
          </a:xfrm>
        </p:spPr>
      </p:pic>
    </p:spTree>
    <p:extLst>
      <p:ext uri="{BB962C8B-B14F-4D97-AF65-F5344CB8AC3E}">
        <p14:creationId xmlns:p14="http://schemas.microsoft.com/office/powerpoint/2010/main" val="2812630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6425A-BBAF-4EF4-BE7A-888E1BE12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8306"/>
            <a:ext cx="5157787" cy="69814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dirty="0"/>
              <a:t>Age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4D481D-F2FB-4A1A-89DB-F569DDA3E0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1" y="923731"/>
            <a:ext cx="5617029" cy="50851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D4676-1DF8-435A-819B-E57BF3867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8306"/>
            <a:ext cx="5183188" cy="69814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CA" dirty="0"/>
              <a:t>BMI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F1D6000-56C2-495C-B60E-9D3DA7669A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923731"/>
            <a:ext cx="6019800" cy="5085183"/>
          </a:xfrm>
        </p:spPr>
      </p:pic>
    </p:spTree>
    <p:extLst>
      <p:ext uri="{BB962C8B-B14F-4D97-AF65-F5344CB8AC3E}">
        <p14:creationId xmlns:p14="http://schemas.microsoft.com/office/powerpoint/2010/main" val="1230740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9D7DD-2367-493E-8B97-17D91B4B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4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b="1" dirty="0"/>
              <a:t>Pregnancies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1F286-543D-4659-8008-1D264E19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1249491"/>
            <a:ext cx="9807790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362158-8208-460F-8128-C4E89346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CA" sz="4800" b="1">
                <a:solidFill>
                  <a:schemeClr val="bg1"/>
                </a:solidFill>
              </a:rPr>
              <a:t>Observation:</a:t>
            </a:r>
            <a:endParaRPr lang="en-IN" sz="4800" b="1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F7939D-B923-3A61-7B35-C924A1007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101058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388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C689-AD34-4BB7-A0F3-B691085CD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4550"/>
          </a:xfrm>
        </p:spPr>
        <p:txBody>
          <a:bodyPr/>
          <a:lstStyle/>
          <a:p>
            <a:r>
              <a:rPr lang="en-CA" b="1" dirty="0"/>
              <a:t>Finding correlation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F41C-DFC9-4B4E-8037-BAF3F9F1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5537994"/>
          </a:xfrm>
        </p:spPr>
        <p:txBody>
          <a:bodyPr>
            <a:normAutofit/>
          </a:bodyPr>
          <a:lstStyle/>
          <a:p>
            <a:r>
              <a:rPr lang="en-CA" sz="2000" dirty="0"/>
              <a:t>Now we will find the correlation between the variables.</a:t>
            </a:r>
          </a:p>
          <a:p>
            <a:r>
              <a:rPr lang="en-CA" sz="2000" dirty="0"/>
              <a:t>In order to find out correlation more precisely we will perform correlation analysis.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9CA78-EBBF-49E5-9E8D-5137457D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96" y="2162032"/>
            <a:ext cx="10447404" cy="4086367"/>
          </a:xfrm>
          <a:prstGeom prst="rect">
            <a:avLst/>
          </a:prstGeom>
          <a:solidFill>
            <a:srgbClr val="FF0000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52422F-327F-4A3D-BA9A-393AE74E5AA1}"/>
                  </a:ext>
                </a:extLst>
              </p14:cNvPr>
              <p14:cNvContentPartPr/>
              <p14:nvPr/>
            </p14:nvContentPartPr>
            <p14:xfrm>
              <a:off x="2976208" y="5569670"/>
              <a:ext cx="512640" cy="1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52422F-327F-4A3D-BA9A-393AE74E5A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2568" y="5462030"/>
                <a:ext cx="6202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02E757B-349A-4FAD-8BC8-A4AACF5D2865}"/>
                  </a:ext>
                </a:extLst>
              </p14:cNvPr>
              <p14:cNvContentPartPr/>
              <p14:nvPr/>
            </p14:nvContentPartPr>
            <p14:xfrm>
              <a:off x="5719408" y="4898270"/>
              <a:ext cx="497520" cy="1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02E757B-349A-4FAD-8BC8-A4AACF5D28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5768" y="4790630"/>
                <a:ext cx="6051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16F321-2797-45E6-8D16-2E5666F34FA7}"/>
                  </a:ext>
                </a:extLst>
              </p14:cNvPr>
              <p14:cNvContentPartPr/>
              <p14:nvPr/>
            </p14:nvContentPartPr>
            <p14:xfrm>
              <a:off x="6409888" y="3610910"/>
              <a:ext cx="50328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16F321-2797-45E6-8D16-2E5666F34F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5888" y="3502910"/>
                <a:ext cx="6109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30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B6B0BA9-040C-41AD-BF9E-2463CED1C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558" y="1348319"/>
            <a:ext cx="3476488" cy="1786515"/>
          </a:xfrm>
        </p:spPr>
        <p:txBody>
          <a:bodyPr anchor="t">
            <a:normAutofit/>
          </a:bodyPr>
          <a:lstStyle/>
          <a:p>
            <a:pPr algn="l"/>
            <a:r>
              <a:rPr lang="en-CA" sz="4000" b="1">
                <a:solidFill>
                  <a:schemeClr val="tx2"/>
                </a:solidFill>
              </a:rPr>
              <a:t>Heatmap</a:t>
            </a:r>
            <a:endParaRPr lang="en-IN" sz="4000" b="1" dirty="0">
              <a:solidFill>
                <a:schemeClr val="tx2"/>
              </a:solidFill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6DFC7A48-FF8A-78AC-8E32-E9916F48E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32347"/>
            <a:ext cx="3476488" cy="955111"/>
          </a:xfrm>
        </p:spPr>
        <p:txBody>
          <a:bodyPr anchor="b"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tx2"/>
                </a:solidFill>
              </a:rPr>
              <a:t>We have also generated Heatmap to understand the data better.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189B74-F288-44D9-9E85-DBB7CAE6B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6472" y="745236"/>
            <a:ext cx="5032056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828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267CD-FF41-462C-AD78-380C58F7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CA" sz="4000" b="1">
                <a:solidFill>
                  <a:srgbClr val="FFFFFF"/>
                </a:solidFill>
              </a:rPr>
              <a:t>Observation:</a:t>
            </a:r>
            <a:endParaRPr lang="en-IN" sz="4000" b="1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599F36-DDA5-A2E1-1250-4155EBA54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30147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45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5505D94-0178-48F9-A8E4-1398226DB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02" y="1336486"/>
            <a:ext cx="8055917" cy="536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35E6A-516B-4CE1-B7F6-F4850039FA18}"/>
              </a:ext>
            </a:extLst>
          </p:cNvPr>
          <p:cNvSpPr/>
          <p:nvPr/>
        </p:nvSpPr>
        <p:spPr>
          <a:xfrm>
            <a:off x="966002" y="4597048"/>
            <a:ext cx="5981743" cy="923330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SG" sz="5400" dirty="0"/>
              <a:t>Diabetes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CF9E23-FDFF-4A4F-BA13-D6BD44C88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Diabetes Classifier</a:t>
            </a:r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EB6FAB-E74C-4FF1-925D-F04B7FDF8077}"/>
              </a:ext>
            </a:extLst>
          </p:cNvPr>
          <p:cNvSpPr/>
          <p:nvPr/>
        </p:nvSpPr>
        <p:spPr>
          <a:xfrm>
            <a:off x="9419770" y="4920213"/>
            <a:ext cx="1727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/>
              <a:t>Based on medical diagnostic measurements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55122A-B877-463F-8963-75A2E0B40363}"/>
              </a:ext>
            </a:extLst>
          </p:cNvPr>
          <p:cNvSpPr/>
          <p:nvPr/>
        </p:nvSpPr>
        <p:spPr>
          <a:xfrm>
            <a:off x="9419770" y="2189926"/>
            <a:ext cx="13402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/>
              <a:t>Building a machine learning classifier model for diabetes</a:t>
            </a:r>
          </a:p>
        </p:txBody>
      </p:sp>
    </p:spTree>
    <p:extLst>
      <p:ext uri="{BB962C8B-B14F-4D97-AF65-F5344CB8AC3E}">
        <p14:creationId xmlns:p14="http://schemas.microsoft.com/office/powerpoint/2010/main" val="1301146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F62F370-5579-45A9-8241-FC8932A28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60A661-C04D-4FBC-A4AE-FACE9A6B3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F2D2B37-1DF3-4444-9A31-165EBBE3E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21" y="69891"/>
            <a:ext cx="5409178" cy="6482325"/>
            <a:chOff x="-19221" y="69891"/>
            <a:chExt cx="5409178" cy="648232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0610193-0F4A-47D3-8F7C-6E8D15B6A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31851"/>
              <a:ext cx="5380971" cy="6158554"/>
            </a:xfrm>
            <a:custGeom>
              <a:avLst/>
              <a:gdLst>
                <a:gd name="connsiteX0" fmla="*/ 2369925 w 5380971"/>
                <a:gd name="connsiteY0" fmla="*/ 1452 h 6158554"/>
                <a:gd name="connsiteX1" fmla="*/ 2674292 w 5380971"/>
                <a:gd name="connsiteY1" fmla="*/ 5969 h 6158554"/>
                <a:gd name="connsiteX2" fmla="*/ 3277239 w 5380971"/>
                <a:gd name="connsiteY2" fmla="*/ 99590 h 6158554"/>
                <a:gd name="connsiteX3" fmla="*/ 3850935 w 5380971"/>
                <a:gd name="connsiteY3" fmla="*/ 316872 h 6158554"/>
                <a:gd name="connsiteX4" fmla="*/ 4359245 w 5380971"/>
                <a:gd name="connsiteY4" fmla="*/ 662333 h 6158554"/>
                <a:gd name="connsiteX5" fmla="*/ 4765689 w 5380971"/>
                <a:gd name="connsiteY5" fmla="*/ 1120048 h 6158554"/>
                <a:gd name="connsiteX6" fmla="*/ 4809507 w 5380971"/>
                <a:gd name="connsiteY6" fmla="*/ 1182613 h 6158554"/>
                <a:gd name="connsiteX7" fmla="*/ 4851517 w 5380971"/>
                <a:gd name="connsiteY7" fmla="*/ 1246306 h 6158554"/>
                <a:gd name="connsiteX8" fmla="*/ 4892286 w 5380971"/>
                <a:gd name="connsiteY8" fmla="*/ 1310678 h 6158554"/>
                <a:gd name="connsiteX9" fmla="*/ 4931587 w 5380971"/>
                <a:gd name="connsiteY9" fmla="*/ 1375953 h 6158554"/>
                <a:gd name="connsiteX10" fmla="*/ 5075124 w 5380971"/>
                <a:gd name="connsiteY10" fmla="*/ 1644507 h 6158554"/>
                <a:gd name="connsiteX11" fmla="*/ 5271626 w 5380971"/>
                <a:gd name="connsiteY11" fmla="*/ 2218203 h 6158554"/>
                <a:gd name="connsiteX12" fmla="*/ 5317703 w 5380971"/>
                <a:gd name="connsiteY12" fmla="*/ 2516684 h 6158554"/>
                <a:gd name="connsiteX13" fmla="*/ 5347630 w 5380971"/>
                <a:gd name="connsiteY13" fmla="*/ 2815391 h 6158554"/>
                <a:gd name="connsiteX14" fmla="*/ 5371458 w 5380971"/>
                <a:gd name="connsiteY14" fmla="*/ 3114097 h 6158554"/>
                <a:gd name="connsiteX15" fmla="*/ 5376315 w 5380971"/>
                <a:gd name="connsiteY15" fmla="*/ 3188971 h 6158554"/>
                <a:gd name="connsiteX16" fmla="*/ 5378461 w 5380971"/>
                <a:gd name="connsiteY16" fmla="*/ 3227481 h 6158554"/>
                <a:gd name="connsiteX17" fmla="*/ 5380041 w 5380971"/>
                <a:gd name="connsiteY17" fmla="*/ 3266669 h 6158554"/>
                <a:gd name="connsiteX18" fmla="*/ 5377896 w 5380971"/>
                <a:gd name="connsiteY18" fmla="*/ 3424548 h 6158554"/>
                <a:gd name="connsiteX19" fmla="*/ 5217080 w 5380971"/>
                <a:gd name="connsiteY19" fmla="*/ 4044661 h 6158554"/>
                <a:gd name="connsiteX20" fmla="*/ 4859649 w 5380971"/>
                <a:gd name="connsiteY20" fmla="*/ 4571265 h 6158554"/>
                <a:gd name="connsiteX21" fmla="*/ 4641802 w 5380971"/>
                <a:gd name="connsiteY21" fmla="*/ 4790806 h 6158554"/>
                <a:gd name="connsiteX22" fmla="*/ 4414695 w 5380971"/>
                <a:gd name="connsiteY22" fmla="*/ 4990358 h 6158554"/>
                <a:gd name="connsiteX23" fmla="*/ 3953365 w 5380971"/>
                <a:gd name="connsiteY23" fmla="*/ 5349935 h 6158554"/>
                <a:gd name="connsiteX24" fmla="*/ 3837271 w 5380971"/>
                <a:gd name="connsiteY24" fmla="*/ 5437683 h 6158554"/>
                <a:gd name="connsiteX25" fmla="*/ 3718014 w 5380971"/>
                <a:gd name="connsiteY25" fmla="*/ 5525996 h 6158554"/>
                <a:gd name="connsiteX26" fmla="*/ 3595821 w 5380971"/>
                <a:gd name="connsiteY26" fmla="*/ 5613180 h 6158554"/>
                <a:gd name="connsiteX27" fmla="*/ 3469788 w 5380971"/>
                <a:gd name="connsiteY27" fmla="*/ 5697880 h 6158554"/>
                <a:gd name="connsiteX28" fmla="*/ 3205188 w 5380971"/>
                <a:gd name="connsiteY28" fmla="*/ 5856889 h 6158554"/>
                <a:gd name="connsiteX29" fmla="*/ 2920598 w 5380971"/>
                <a:gd name="connsiteY29" fmla="*/ 5992069 h 6158554"/>
                <a:gd name="connsiteX30" fmla="*/ 2301276 w 5380971"/>
                <a:gd name="connsiteY30" fmla="*/ 6147577 h 6158554"/>
                <a:gd name="connsiteX31" fmla="*/ 2141815 w 5380971"/>
                <a:gd name="connsiteY31" fmla="*/ 6157628 h 6158554"/>
                <a:gd name="connsiteX32" fmla="*/ 2101950 w 5380971"/>
                <a:gd name="connsiteY32" fmla="*/ 6158531 h 6158554"/>
                <a:gd name="connsiteX33" fmla="*/ 2062198 w 5380971"/>
                <a:gd name="connsiteY33" fmla="*/ 6158306 h 6158554"/>
                <a:gd name="connsiteX34" fmla="*/ 2022558 w 5380971"/>
                <a:gd name="connsiteY34" fmla="*/ 6157853 h 6158554"/>
                <a:gd name="connsiteX35" fmla="*/ 1984048 w 5380971"/>
                <a:gd name="connsiteY35" fmla="*/ 6156385 h 6158554"/>
                <a:gd name="connsiteX36" fmla="*/ 1676420 w 5380971"/>
                <a:gd name="connsiteY36" fmla="*/ 6131879 h 6158554"/>
                <a:gd name="connsiteX37" fmla="*/ 1370712 w 5380971"/>
                <a:gd name="connsiteY37" fmla="*/ 6077898 h 6158554"/>
                <a:gd name="connsiteX38" fmla="*/ 1070425 w 5380971"/>
                <a:gd name="connsiteY38" fmla="*/ 5993311 h 6158554"/>
                <a:gd name="connsiteX39" fmla="*/ 495598 w 5380971"/>
                <a:gd name="connsiteY39" fmla="*/ 5738987 h 6158554"/>
                <a:gd name="connsiteX40" fmla="*/ 11118 w 5380971"/>
                <a:gd name="connsiteY40" fmla="*/ 5343046 h 6158554"/>
                <a:gd name="connsiteX41" fmla="*/ 0 w 5380971"/>
                <a:gd name="connsiteY41" fmla="*/ 5330343 h 6158554"/>
                <a:gd name="connsiteX42" fmla="*/ 0 w 5380971"/>
                <a:gd name="connsiteY42" fmla="*/ 4710800 h 6158554"/>
                <a:gd name="connsiteX43" fmla="*/ 122158 w 5380971"/>
                <a:gd name="connsiteY43" fmla="*/ 4852227 h 6158554"/>
                <a:gd name="connsiteX44" fmla="*/ 313438 w 5380971"/>
                <a:gd name="connsiteY44" fmla="*/ 5049308 h 6158554"/>
                <a:gd name="connsiteX45" fmla="*/ 512086 w 5380971"/>
                <a:gd name="connsiteY45" fmla="*/ 5232936 h 6158554"/>
                <a:gd name="connsiteX46" fmla="*/ 720108 w 5380971"/>
                <a:gd name="connsiteY46" fmla="*/ 5402222 h 6158554"/>
                <a:gd name="connsiteX47" fmla="*/ 1184825 w 5380971"/>
                <a:gd name="connsiteY47" fmla="*/ 5669985 h 6158554"/>
                <a:gd name="connsiteX48" fmla="*/ 1444796 w 5380971"/>
                <a:gd name="connsiteY48" fmla="*/ 5745650 h 6158554"/>
                <a:gd name="connsiteX49" fmla="*/ 1511426 w 5380971"/>
                <a:gd name="connsiteY49" fmla="*/ 5758976 h 6158554"/>
                <a:gd name="connsiteX50" fmla="*/ 1578621 w 5380971"/>
                <a:gd name="connsiteY50" fmla="*/ 5770157 h 6158554"/>
                <a:gd name="connsiteX51" fmla="*/ 1714253 w 5380971"/>
                <a:gd name="connsiteY51" fmla="*/ 5786193 h 6158554"/>
                <a:gd name="connsiteX52" fmla="*/ 1782464 w 5380971"/>
                <a:gd name="connsiteY52" fmla="*/ 5791387 h 6158554"/>
                <a:gd name="connsiteX53" fmla="*/ 1850901 w 5380971"/>
                <a:gd name="connsiteY53" fmla="*/ 5795001 h 6158554"/>
                <a:gd name="connsiteX54" fmla="*/ 1919564 w 5380971"/>
                <a:gd name="connsiteY54" fmla="*/ 5796583 h 6158554"/>
                <a:gd name="connsiteX55" fmla="*/ 1988340 w 5380971"/>
                <a:gd name="connsiteY55" fmla="*/ 5796244 h 6158554"/>
                <a:gd name="connsiteX56" fmla="*/ 2022784 w 5380971"/>
                <a:gd name="connsiteY56" fmla="*/ 5795905 h 6158554"/>
                <a:gd name="connsiteX57" fmla="*/ 2055986 w 5380971"/>
                <a:gd name="connsiteY57" fmla="*/ 5794437 h 6158554"/>
                <a:gd name="connsiteX58" fmla="*/ 2089076 w 5380971"/>
                <a:gd name="connsiteY58" fmla="*/ 5792743 h 6158554"/>
                <a:gd name="connsiteX59" fmla="*/ 2122052 w 5380971"/>
                <a:gd name="connsiteY59" fmla="*/ 5790032 h 6158554"/>
                <a:gd name="connsiteX60" fmla="*/ 2252828 w 5380971"/>
                <a:gd name="connsiteY60" fmla="*/ 5773883 h 6158554"/>
                <a:gd name="connsiteX61" fmla="*/ 2750973 w 5380971"/>
                <a:gd name="connsiteY61" fmla="*/ 5610357 h 6158554"/>
                <a:gd name="connsiteX62" fmla="*/ 3211173 w 5380971"/>
                <a:gd name="connsiteY62" fmla="*/ 5323621 h 6158554"/>
                <a:gd name="connsiteX63" fmla="*/ 3322750 w 5380971"/>
                <a:gd name="connsiteY63" fmla="*/ 5239374 h 6158554"/>
                <a:gd name="connsiteX64" fmla="*/ 3434328 w 5380971"/>
                <a:gd name="connsiteY64" fmla="*/ 5152303 h 6158554"/>
                <a:gd name="connsiteX65" fmla="*/ 3660306 w 5380971"/>
                <a:gd name="connsiteY65" fmla="*/ 4971611 h 6158554"/>
                <a:gd name="connsiteX66" fmla="*/ 4124797 w 5380971"/>
                <a:gd name="connsiteY66" fmla="*/ 4621859 h 6158554"/>
                <a:gd name="connsiteX67" fmla="*/ 4557554 w 5380971"/>
                <a:gd name="connsiteY67" fmla="*/ 4274027 h 6158554"/>
                <a:gd name="connsiteX68" fmla="*/ 4903579 w 5380971"/>
                <a:gd name="connsiteY68" fmla="*/ 3875375 h 6158554"/>
                <a:gd name="connsiteX69" fmla="*/ 5021481 w 5380971"/>
                <a:gd name="connsiteY69" fmla="*/ 3643638 h 6158554"/>
                <a:gd name="connsiteX70" fmla="*/ 5093306 w 5380971"/>
                <a:gd name="connsiteY70" fmla="*/ 3390443 h 6158554"/>
                <a:gd name="connsiteX71" fmla="*/ 5113182 w 5380971"/>
                <a:gd name="connsiteY71" fmla="*/ 3257634 h 6158554"/>
                <a:gd name="connsiteX72" fmla="*/ 5116457 w 5380971"/>
                <a:gd name="connsiteY72" fmla="*/ 3223980 h 6158554"/>
                <a:gd name="connsiteX73" fmla="*/ 5118941 w 5380971"/>
                <a:gd name="connsiteY73" fmla="*/ 3189649 h 6158554"/>
                <a:gd name="connsiteX74" fmla="*/ 5122555 w 5380971"/>
                <a:gd name="connsiteY74" fmla="*/ 3118727 h 6158554"/>
                <a:gd name="connsiteX75" fmla="*/ 5116344 w 5380971"/>
                <a:gd name="connsiteY75" fmla="*/ 2835154 h 6158554"/>
                <a:gd name="connsiteX76" fmla="*/ 5076479 w 5380971"/>
                <a:gd name="connsiteY76" fmla="*/ 2555081 h 6158554"/>
                <a:gd name="connsiteX77" fmla="*/ 5008832 w 5380971"/>
                <a:gd name="connsiteY77" fmla="*/ 2281785 h 6158554"/>
                <a:gd name="connsiteX78" fmla="*/ 4834126 w 5380971"/>
                <a:gd name="connsiteY78" fmla="*/ 1751566 h 6158554"/>
                <a:gd name="connsiteX79" fmla="*/ 4715095 w 5380971"/>
                <a:gd name="connsiteY79" fmla="*/ 1499840 h 6158554"/>
                <a:gd name="connsiteX80" fmla="*/ 4680425 w 5380971"/>
                <a:gd name="connsiteY80" fmla="*/ 1439534 h 6158554"/>
                <a:gd name="connsiteX81" fmla="*/ 4643947 w 5380971"/>
                <a:gd name="connsiteY81" fmla="*/ 1380357 h 6158554"/>
                <a:gd name="connsiteX82" fmla="*/ 4605325 w 5380971"/>
                <a:gd name="connsiteY82" fmla="*/ 1322536 h 6158554"/>
                <a:gd name="connsiteX83" fmla="*/ 4565008 w 5380971"/>
                <a:gd name="connsiteY83" fmla="*/ 1265957 h 6158554"/>
                <a:gd name="connsiteX84" fmla="*/ 4183296 w 5380971"/>
                <a:gd name="connsiteY84" fmla="*/ 867644 h 6158554"/>
                <a:gd name="connsiteX85" fmla="*/ 3723774 w 5380971"/>
                <a:gd name="connsiteY85" fmla="*/ 567469 h 6158554"/>
                <a:gd name="connsiteX86" fmla="*/ 3206656 w 5380971"/>
                <a:gd name="connsiteY86" fmla="*/ 378985 h 6158554"/>
                <a:gd name="connsiteX87" fmla="*/ 2657917 w 5380971"/>
                <a:gd name="connsiteY87" fmla="*/ 300836 h 6158554"/>
                <a:gd name="connsiteX88" fmla="*/ 2101837 w 5380971"/>
                <a:gd name="connsiteY88" fmla="*/ 320712 h 6158554"/>
                <a:gd name="connsiteX89" fmla="*/ 1556034 w 5380971"/>
                <a:gd name="connsiteY89" fmla="*/ 435451 h 6158554"/>
                <a:gd name="connsiteX90" fmla="*/ 1033947 w 5380971"/>
                <a:gd name="connsiteY90" fmla="*/ 635116 h 6158554"/>
                <a:gd name="connsiteX91" fmla="*/ 101012 w 5380971"/>
                <a:gd name="connsiteY91" fmla="*/ 1248565 h 6158554"/>
                <a:gd name="connsiteX92" fmla="*/ 0 w 5380971"/>
                <a:gd name="connsiteY92" fmla="*/ 1348112 h 6158554"/>
                <a:gd name="connsiteX93" fmla="*/ 0 w 5380971"/>
                <a:gd name="connsiteY93" fmla="*/ 968874 h 6158554"/>
                <a:gd name="connsiteX94" fmla="*/ 138873 w 5380971"/>
                <a:gd name="connsiteY94" fmla="*/ 845566 h 6158554"/>
                <a:gd name="connsiteX95" fmla="*/ 380746 w 5380971"/>
                <a:gd name="connsiteY95" fmla="*/ 663462 h 6158554"/>
                <a:gd name="connsiteX96" fmla="*/ 904188 w 5380971"/>
                <a:gd name="connsiteY96" fmla="*/ 359222 h 6158554"/>
                <a:gd name="connsiteX97" fmla="*/ 2066151 w 5380971"/>
                <a:gd name="connsiteY97" fmla="*/ 23699 h 6158554"/>
                <a:gd name="connsiteX98" fmla="*/ 2369925 w 5380971"/>
                <a:gd name="connsiteY98" fmla="*/ 1452 h 615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80971" h="6158554">
                  <a:moveTo>
                    <a:pt x="2369925" y="1452"/>
                  </a:moveTo>
                  <a:cubicBezTo>
                    <a:pt x="2471494" y="-1484"/>
                    <a:pt x="2573161" y="40"/>
                    <a:pt x="2674292" y="5969"/>
                  </a:cubicBezTo>
                  <a:cubicBezTo>
                    <a:pt x="2876893" y="18279"/>
                    <a:pt x="3079381" y="48431"/>
                    <a:pt x="3277239" y="99590"/>
                  </a:cubicBezTo>
                  <a:cubicBezTo>
                    <a:pt x="3475096" y="150635"/>
                    <a:pt x="3668324" y="222912"/>
                    <a:pt x="3850935" y="316872"/>
                  </a:cubicBezTo>
                  <a:cubicBezTo>
                    <a:pt x="4033322" y="410832"/>
                    <a:pt x="4205995" y="525684"/>
                    <a:pt x="4359245" y="662333"/>
                  </a:cubicBezTo>
                  <a:cubicBezTo>
                    <a:pt x="4512607" y="798868"/>
                    <a:pt x="4647448" y="954376"/>
                    <a:pt x="4765689" y="1120048"/>
                  </a:cubicBezTo>
                  <a:lnTo>
                    <a:pt x="4809507" y="1182613"/>
                  </a:lnTo>
                  <a:lnTo>
                    <a:pt x="4851517" y="1246306"/>
                  </a:lnTo>
                  <a:cubicBezTo>
                    <a:pt x="4865069" y="1267764"/>
                    <a:pt x="4878960" y="1289108"/>
                    <a:pt x="4892286" y="1310678"/>
                  </a:cubicBezTo>
                  <a:lnTo>
                    <a:pt x="4931587" y="1375953"/>
                  </a:lnTo>
                  <a:cubicBezTo>
                    <a:pt x="4982971" y="1463589"/>
                    <a:pt x="5031419" y="1552918"/>
                    <a:pt x="5075124" y="1644507"/>
                  </a:cubicBezTo>
                  <a:cubicBezTo>
                    <a:pt x="5162759" y="1827683"/>
                    <a:pt x="5230293" y="2020459"/>
                    <a:pt x="5271626" y="2218203"/>
                  </a:cubicBezTo>
                  <a:cubicBezTo>
                    <a:pt x="5292180" y="2317132"/>
                    <a:pt x="5306522" y="2416852"/>
                    <a:pt x="5317703" y="2516684"/>
                  </a:cubicBezTo>
                  <a:cubicBezTo>
                    <a:pt x="5329109" y="2616404"/>
                    <a:pt x="5338256" y="2716010"/>
                    <a:pt x="5347630" y="2815391"/>
                  </a:cubicBezTo>
                  <a:cubicBezTo>
                    <a:pt x="5356552" y="2914884"/>
                    <a:pt x="5364457" y="3014378"/>
                    <a:pt x="5371458" y="3114097"/>
                  </a:cubicBezTo>
                  <a:lnTo>
                    <a:pt x="5376315" y="3188971"/>
                  </a:lnTo>
                  <a:cubicBezTo>
                    <a:pt x="5377218" y="3201281"/>
                    <a:pt x="5377783" y="3214494"/>
                    <a:pt x="5378461" y="3227481"/>
                  </a:cubicBezTo>
                  <a:cubicBezTo>
                    <a:pt x="5379138" y="3240468"/>
                    <a:pt x="5379816" y="3253569"/>
                    <a:pt x="5380041" y="3266669"/>
                  </a:cubicBezTo>
                  <a:cubicBezTo>
                    <a:pt x="5381736" y="3318957"/>
                    <a:pt x="5381171" y="3371696"/>
                    <a:pt x="5377896" y="3424548"/>
                  </a:cubicBezTo>
                  <a:cubicBezTo>
                    <a:pt x="5365699" y="3636071"/>
                    <a:pt x="5308894" y="3849175"/>
                    <a:pt x="5217080" y="4044661"/>
                  </a:cubicBezTo>
                  <a:cubicBezTo>
                    <a:pt x="5125492" y="4240712"/>
                    <a:pt x="4999233" y="4416660"/>
                    <a:pt x="4859649" y="4571265"/>
                  </a:cubicBezTo>
                  <a:cubicBezTo>
                    <a:pt x="4789856" y="4648850"/>
                    <a:pt x="4716563" y="4721578"/>
                    <a:pt x="4641802" y="4790806"/>
                  </a:cubicBezTo>
                  <a:cubicBezTo>
                    <a:pt x="4567040" y="4860033"/>
                    <a:pt x="4491263" y="4926664"/>
                    <a:pt x="4414695" y="4990358"/>
                  </a:cubicBezTo>
                  <a:cubicBezTo>
                    <a:pt x="4261897" y="5118310"/>
                    <a:pt x="4105711" y="5234969"/>
                    <a:pt x="3953365" y="5349935"/>
                  </a:cubicBezTo>
                  <a:lnTo>
                    <a:pt x="3837271" y="5437683"/>
                  </a:lnTo>
                  <a:cubicBezTo>
                    <a:pt x="3797970" y="5467159"/>
                    <a:pt x="3758331" y="5496860"/>
                    <a:pt x="3718014" y="5525996"/>
                  </a:cubicBezTo>
                  <a:cubicBezTo>
                    <a:pt x="3677810" y="5555246"/>
                    <a:pt x="3637154" y="5584382"/>
                    <a:pt x="3595821" y="5613180"/>
                  </a:cubicBezTo>
                  <a:cubicBezTo>
                    <a:pt x="3554375" y="5641752"/>
                    <a:pt x="3512590" y="5670098"/>
                    <a:pt x="3469788" y="5697880"/>
                  </a:cubicBezTo>
                  <a:cubicBezTo>
                    <a:pt x="3384637" y="5753555"/>
                    <a:pt x="3296776" y="5807537"/>
                    <a:pt x="3205188" y="5856889"/>
                  </a:cubicBezTo>
                  <a:cubicBezTo>
                    <a:pt x="3113712" y="5906466"/>
                    <a:pt x="3019075" y="5952542"/>
                    <a:pt x="2920598" y="5992069"/>
                  </a:cubicBezTo>
                  <a:cubicBezTo>
                    <a:pt x="2724547" y="6072251"/>
                    <a:pt x="2513928" y="6126346"/>
                    <a:pt x="2301276" y="6147577"/>
                  </a:cubicBezTo>
                  <a:cubicBezTo>
                    <a:pt x="2248085" y="6152659"/>
                    <a:pt x="2194893" y="6156498"/>
                    <a:pt x="2141815" y="6157628"/>
                  </a:cubicBezTo>
                  <a:lnTo>
                    <a:pt x="2101950" y="6158531"/>
                  </a:lnTo>
                  <a:cubicBezTo>
                    <a:pt x="2088737" y="6158644"/>
                    <a:pt x="2075411" y="6158306"/>
                    <a:pt x="2062198" y="6158306"/>
                  </a:cubicBezTo>
                  <a:lnTo>
                    <a:pt x="2022558" y="6157853"/>
                  </a:lnTo>
                  <a:lnTo>
                    <a:pt x="1984048" y="6156385"/>
                  </a:lnTo>
                  <a:cubicBezTo>
                    <a:pt x="1881506" y="6153111"/>
                    <a:pt x="1778737" y="6144979"/>
                    <a:pt x="1676420" y="6131879"/>
                  </a:cubicBezTo>
                  <a:cubicBezTo>
                    <a:pt x="1573991" y="6119457"/>
                    <a:pt x="1471787" y="6101613"/>
                    <a:pt x="1370712" y="6077898"/>
                  </a:cubicBezTo>
                  <a:cubicBezTo>
                    <a:pt x="1269751" y="6053955"/>
                    <a:pt x="1169579" y="6025610"/>
                    <a:pt x="1070425" y="5993311"/>
                  </a:cubicBezTo>
                  <a:cubicBezTo>
                    <a:pt x="872454" y="5928149"/>
                    <a:pt x="676742" y="5847064"/>
                    <a:pt x="495598" y="5738987"/>
                  </a:cubicBezTo>
                  <a:cubicBezTo>
                    <a:pt x="314342" y="5631136"/>
                    <a:pt x="152509" y="5494375"/>
                    <a:pt x="11118" y="5343046"/>
                  </a:cubicBezTo>
                  <a:lnTo>
                    <a:pt x="0" y="5330343"/>
                  </a:lnTo>
                  <a:lnTo>
                    <a:pt x="0" y="4710800"/>
                  </a:lnTo>
                  <a:lnTo>
                    <a:pt x="122158" y="4852227"/>
                  </a:lnTo>
                  <a:cubicBezTo>
                    <a:pt x="184751" y="4920058"/>
                    <a:pt x="248841" y="4985558"/>
                    <a:pt x="313438" y="5049308"/>
                  </a:cubicBezTo>
                  <a:cubicBezTo>
                    <a:pt x="378374" y="5112776"/>
                    <a:pt x="444440" y="5174099"/>
                    <a:pt x="512086" y="5232936"/>
                  </a:cubicBezTo>
                  <a:cubicBezTo>
                    <a:pt x="579733" y="5291775"/>
                    <a:pt x="648622" y="5348692"/>
                    <a:pt x="720108" y="5402222"/>
                  </a:cubicBezTo>
                  <a:cubicBezTo>
                    <a:pt x="862516" y="5509508"/>
                    <a:pt x="1016104" y="5605388"/>
                    <a:pt x="1184825" y="5669985"/>
                  </a:cubicBezTo>
                  <a:cubicBezTo>
                    <a:pt x="1268960" y="5702284"/>
                    <a:pt x="1356144" y="5727016"/>
                    <a:pt x="1444796" y="5745650"/>
                  </a:cubicBezTo>
                  <a:cubicBezTo>
                    <a:pt x="1467043" y="5750054"/>
                    <a:pt x="1489065" y="5755137"/>
                    <a:pt x="1511426" y="5758976"/>
                  </a:cubicBezTo>
                  <a:lnTo>
                    <a:pt x="1578621" y="5770157"/>
                  </a:lnTo>
                  <a:cubicBezTo>
                    <a:pt x="1623681" y="5776142"/>
                    <a:pt x="1668741" y="5782466"/>
                    <a:pt x="1714253" y="5786193"/>
                  </a:cubicBezTo>
                  <a:cubicBezTo>
                    <a:pt x="1736952" y="5788339"/>
                    <a:pt x="1759652" y="5790371"/>
                    <a:pt x="1782464" y="5791387"/>
                  </a:cubicBezTo>
                  <a:cubicBezTo>
                    <a:pt x="1805276" y="5792517"/>
                    <a:pt x="1827976" y="5794324"/>
                    <a:pt x="1850901" y="5795001"/>
                  </a:cubicBezTo>
                  <a:lnTo>
                    <a:pt x="1919564" y="5796583"/>
                  </a:lnTo>
                  <a:cubicBezTo>
                    <a:pt x="1942376" y="5797147"/>
                    <a:pt x="1965415" y="5796356"/>
                    <a:pt x="1988340" y="5796244"/>
                  </a:cubicBezTo>
                  <a:lnTo>
                    <a:pt x="2022784" y="5795905"/>
                  </a:lnTo>
                  <a:cubicBezTo>
                    <a:pt x="2033965" y="5795567"/>
                    <a:pt x="2044919" y="5794888"/>
                    <a:pt x="2055986" y="5794437"/>
                  </a:cubicBezTo>
                  <a:cubicBezTo>
                    <a:pt x="2067054" y="5793872"/>
                    <a:pt x="2078121" y="5793533"/>
                    <a:pt x="2089076" y="5792743"/>
                  </a:cubicBezTo>
                  <a:lnTo>
                    <a:pt x="2122052" y="5790032"/>
                  </a:lnTo>
                  <a:cubicBezTo>
                    <a:pt x="2165983" y="5786531"/>
                    <a:pt x="2209575" y="5780659"/>
                    <a:pt x="2252828" y="5773883"/>
                  </a:cubicBezTo>
                  <a:cubicBezTo>
                    <a:pt x="2425953" y="5745198"/>
                    <a:pt x="2592416" y="5689071"/>
                    <a:pt x="2750973" y="5610357"/>
                  </a:cubicBezTo>
                  <a:cubicBezTo>
                    <a:pt x="2910095" y="5532546"/>
                    <a:pt x="3061537" y="5432940"/>
                    <a:pt x="3211173" y="5323621"/>
                  </a:cubicBezTo>
                  <a:cubicBezTo>
                    <a:pt x="3248554" y="5296404"/>
                    <a:pt x="3285709" y="5268059"/>
                    <a:pt x="3322750" y="5239374"/>
                  </a:cubicBezTo>
                  <a:cubicBezTo>
                    <a:pt x="3360018" y="5210802"/>
                    <a:pt x="3397173" y="5181778"/>
                    <a:pt x="3434328" y="5152303"/>
                  </a:cubicBezTo>
                  <a:lnTo>
                    <a:pt x="3660306" y="4971611"/>
                  </a:lnTo>
                  <a:cubicBezTo>
                    <a:pt x="3815362" y="4848627"/>
                    <a:pt x="3971886" y="4734114"/>
                    <a:pt x="4124797" y="4621859"/>
                  </a:cubicBezTo>
                  <a:cubicBezTo>
                    <a:pt x="4277594" y="4509604"/>
                    <a:pt x="4424633" y="4396220"/>
                    <a:pt x="4557554" y="4274027"/>
                  </a:cubicBezTo>
                  <a:cubicBezTo>
                    <a:pt x="4690476" y="4152060"/>
                    <a:pt x="4810523" y="4022074"/>
                    <a:pt x="4903579" y="3875375"/>
                  </a:cubicBezTo>
                  <a:cubicBezTo>
                    <a:pt x="4950107" y="3802082"/>
                    <a:pt x="4989860" y="3724836"/>
                    <a:pt x="5021481" y="3643638"/>
                  </a:cubicBezTo>
                  <a:cubicBezTo>
                    <a:pt x="5053328" y="3562552"/>
                    <a:pt x="5076253" y="3477627"/>
                    <a:pt x="5093306" y="3390443"/>
                  </a:cubicBezTo>
                  <a:cubicBezTo>
                    <a:pt x="5101776" y="3346851"/>
                    <a:pt x="5108552" y="3302468"/>
                    <a:pt x="5113182" y="3257634"/>
                  </a:cubicBezTo>
                  <a:cubicBezTo>
                    <a:pt x="5114537" y="3246454"/>
                    <a:pt x="5115441" y="3235161"/>
                    <a:pt x="5116457" y="3223980"/>
                  </a:cubicBezTo>
                  <a:cubicBezTo>
                    <a:pt x="5117360" y="3212687"/>
                    <a:pt x="5118490" y="3201620"/>
                    <a:pt x="5118941" y="3189649"/>
                  </a:cubicBezTo>
                  <a:lnTo>
                    <a:pt x="5122555" y="3118727"/>
                  </a:lnTo>
                  <a:cubicBezTo>
                    <a:pt x="5125830" y="3024090"/>
                    <a:pt x="5123798" y="2929340"/>
                    <a:pt x="5116344" y="2835154"/>
                  </a:cubicBezTo>
                  <a:cubicBezTo>
                    <a:pt x="5109116" y="2740855"/>
                    <a:pt x="5095226" y="2647347"/>
                    <a:pt x="5076479" y="2555081"/>
                  </a:cubicBezTo>
                  <a:cubicBezTo>
                    <a:pt x="5057506" y="2462815"/>
                    <a:pt x="5033791" y="2371792"/>
                    <a:pt x="5008832" y="2281785"/>
                  </a:cubicBezTo>
                  <a:cubicBezTo>
                    <a:pt x="4959029" y="2101657"/>
                    <a:pt x="4904031" y="1923901"/>
                    <a:pt x="4834126" y="1751566"/>
                  </a:cubicBezTo>
                  <a:cubicBezTo>
                    <a:pt x="4799117" y="1665512"/>
                    <a:pt x="4760042" y="1581038"/>
                    <a:pt x="4715095" y="1499840"/>
                  </a:cubicBezTo>
                  <a:cubicBezTo>
                    <a:pt x="4704141" y="1479399"/>
                    <a:pt x="4692057" y="1459523"/>
                    <a:pt x="4680425" y="1439534"/>
                  </a:cubicBezTo>
                  <a:cubicBezTo>
                    <a:pt x="4668454" y="1419658"/>
                    <a:pt x="4656031" y="1400121"/>
                    <a:pt x="4643947" y="1380357"/>
                  </a:cubicBezTo>
                  <a:lnTo>
                    <a:pt x="4605325" y="1322536"/>
                  </a:lnTo>
                  <a:lnTo>
                    <a:pt x="4565008" y="1265957"/>
                  </a:lnTo>
                  <a:cubicBezTo>
                    <a:pt x="4454673" y="1117225"/>
                    <a:pt x="4325139" y="984190"/>
                    <a:pt x="4183296" y="867644"/>
                  </a:cubicBezTo>
                  <a:cubicBezTo>
                    <a:pt x="4041792" y="750759"/>
                    <a:pt x="3888090" y="649119"/>
                    <a:pt x="3723774" y="567469"/>
                  </a:cubicBezTo>
                  <a:cubicBezTo>
                    <a:pt x="3559570" y="485593"/>
                    <a:pt x="3385767" y="422803"/>
                    <a:pt x="3206656" y="378985"/>
                  </a:cubicBezTo>
                  <a:cubicBezTo>
                    <a:pt x="3027545" y="335054"/>
                    <a:pt x="2843465" y="309757"/>
                    <a:pt x="2657917" y="300836"/>
                  </a:cubicBezTo>
                  <a:cubicBezTo>
                    <a:pt x="2472030" y="291462"/>
                    <a:pt x="2286369" y="297674"/>
                    <a:pt x="2101837" y="320712"/>
                  </a:cubicBezTo>
                  <a:cubicBezTo>
                    <a:pt x="1917418" y="343863"/>
                    <a:pt x="1734694" y="382599"/>
                    <a:pt x="1556034" y="435451"/>
                  </a:cubicBezTo>
                  <a:cubicBezTo>
                    <a:pt x="1377262" y="488078"/>
                    <a:pt x="1202894" y="556176"/>
                    <a:pt x="1033947" y="635116"/>
                  </a:cubicBezTo>
                  <a:cubicBezTo>
                    <a:pt x="695037" y="791301"/>
                    <a:pt x="378600" y="998420"/>
                    <a:pt x="101012" y="1248565"/>
                  </a:cubicBezTo>
                  <a:lnTo>
                    <a:pt x="0" y="1348112"/>
                  </a:lnTo>
                  <a:lnTo>
                    <a:pt x="0" y="968874"/>
                  </a:lnTo>
                  <a:lnTo>
                    <a:pt x="138873" y="845566"/>
                  </a:lnTo>
                  <a:cubicBezTo>
                    <a:pt x="217050" y="781674"/>
                    <a:pt x="297797" y="720945"/>
                    <a:pt x="380746" y="663462"/>
                  </a:cubicBezTo>
                  <a:cubicBezTo>
                    <a:pt x="546869" y="548609"/>
                    <a:pt x="721689" y="446293"/>
                    <a:pt x="904188" y="359222"/>
                  </a:cubicBezTo>
                  <a:cubicBezTo>
                    <a:pt x="1269637" y="186322"/>
                    <a:pt x="1663094" y="72034"/>
                    <a:pt x="2066151" y="23699"/>
                  </a:cubicBezTo>
                  <a:cubicBezTo>
                    <a:pt x="2166887" y="11785"/>
                    <a:pt x="2268356" y="4388"/>
                    <a:pt x="2369925" y="14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C2FC79-B4AC-4A12-B637-0890FE6F2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4169527 h 6074639"/>
                <a:gd name="connsiteX7" fmla="*/ 45364 w 5364004"/>
                <a:gd name="connsiteY7" fmla="*/ 4232131 h 6074639"/>
                <a:gd name="connsiteX8" fmla="*/ 149459 w 5364004"/>
                <a:gd name="connsiteY8" fmla="*/ 4381216 h 6074639"/>
                <a:gd name="connsiteX9" fmla="*/ 2075975 w 5364004"/>
                <a:gd name="connsiteY9" fmla="*/ 5509977 h 6074639"/>
                <a:gd name="connsiteX10" fmla="*/ 3538451 w 5364004"/>
                <a:gd name="connsiteY10" fmla="*/ 4815555 h 6074639"/>
                <a:gd name="connsiteX11" fmla="*/ 3716432 w 5364004"/>
                <a:gd name="connsiteY11" fmla="*/ 4677664 h 6074639"/>
                <a:gd name="connsiteX12" fmla="*/ 4525932 w 5364004"/>
                <a:gd name="connsiteY12" fmla="*/ 3956816 h 6074639"/>
                <a:gd name="connsiteX13" fmla="*/ 4799342 w 5364004"/>
                <a:gd name="connsiteY13" fmla="*/ 3182664 h 6074639"/>
                <a:gd name="connsiteX14" fmla="*/ 4185667 w 5364004"/>
                <a:gd name="connsiteY14" fmla="*/ 1295110 h 6074639"/>
                <a:gd name="connsiteX15" fmla="*/ 3495197 w 5364004"/>
                <a:gd name="connsiteY15" fmla="*/ 762181 h 6074639"/>
                <a:gd name="connsiteX16" fmla="*/ 2548484 w 5364004"/>
                <a:gd name="connsiteY16" fmla="*/ 564663 h 6074639"/>
                <a:gd name="connsiteX17" fmla="*/ 1443440 w 5364004"/>
                <a:gd name="connsiteY17" fmla="*/ 777089 h 6074639"/>
                <a:gd name="connsiteX18" fmla="*/ 461830 w 5364004"/>
                <a:gd name="connsiteY18" fmla="*/ 1360949 h 6074639"/>
                <a:gd name="connsiteX19" fmla="*/ 73272 w 5364004"/>
                <a:gd name="connsiteY19" fmla="*/ 1759206 h 6074639"/>
                <a:gd name="connsiteX20" fmla="*/ 0 w 5364004"/>
                <a:gd name="connsiteY20" fmla="*/ 1859770 h 6074639"/>
                <a:gd name="connsiteX21" fmla="*/ 0 w 5364004"/>
                <a:gd name="connsiteY21" fmla="*/ 1020639 h 6074639"/>
                <a:gd name="connsiteX22" fmla="*/ 94433 w 5364004"/>
                <a:gd name="connsiteY22" fmla="*/ 932159 h 6074639"/>
                <a:gd name="connsiteX23" fmla="*/ 2548484 w 5364004"/>
                <a:gd name="connsiteY23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4169527"/>
                  </a:lnTo>
                  <a:lnTo>
                    <a:pt x="45364" y="4232131"/>
                  </a:lnTo>
                  <a:cubicBezTo>
                    <a:pt x="79610" y="4280001"/>
                    <a:pt x="114337" y="4329437"/>
                    <a:pt x="149459" y="4381216"/>
                  </a:cubicBezTo>
                  <a:cubicBezTo>
                    <a:pt x="686227" y="5172421"/>
                    <a:pt x="1262409" y="5509977"/>
                    <a:pt x="2075975" y="5509977"/>
                  </a:cubicBezTo>
                  <a:cubicBezTo>
                    <a:pt x="2609920" y="5509977"/>
                    <a:pt x="3001682" y="5234986"/>
                    <a:pt x="3538451" y="4815555"/>
                  </a:cubicBezTo>
                  <a:cubicBezTo>
                    <a:pt x="3598418" y="4768688"/>
                    <a:pt x="3658385" y="4722385"/>
                    <a:pt x="3716432" y="4677664"/>
                  </a:cubicBezTo>
                  <a:cubicBezTo>
                    <a:pt x="4031062" y="4434972"/>
                    <a:pt x="4328187" y="4205719"/>
                    <a:pt x="4525932" y="3956816"/>
                  </a:cubicBezTo>
                  <a:cubicBezTo>
                    <a:pt x="4714982" y="3718867"/>
                    <a:pt x="4799342" y="3480128"/>
                    <a:pt x="4799342" y="3182664"/>
                  </a:cubicBezTo>
                  <a:cubicBezTo>
                    <a:pt x="4799342" y="2437196"/>
                    <a:pt x="4581382" y="1766829"/>
                    <a:pt x="4185667" y="1295110"/>
                  </a:cubicBezTo>
                  <a:cubicBezTo>
                    <a:pt x="3991988" y="1064389"/>
                    <a:pt x="3759685" y="885052"/>
                    <a:pt x="3495197" y="762181"/>
                  </a:cubicBezTo>
                  <a:cubicBezTo>
                    <a:pt x="3212979" y="631180"/>
                    <a:pt x="2894509" y="564663"/>
                    <a:pt x="2548484" y="564663"/>
                  </a:cubicBezTo>
                  <a:cubicBezTo>
                    <a:pt x="2181567" y="564663"/>
                    <a:pt x="1809680" y="636036"/>
                    <a:pt x="1443440" y="777089"/>
                  </a:cubicBezTo>
                  <a:cubicBezTo>
                    <a:pt x="1086912" y="914189"/>
                    <a:pt x="747550" y="1116112"/>
                    <a:pt x="461830" y="1360949"/>
                  </a:cubicBezTo>
                  <a:cubicBezTo>
                    <a:pt x="316486" y="1485458"/>
                    <a:pt x="186699" y="1618549"/>
                    <a:pt x="73272" y="1759206"/>
                  </a:cubicBezTo>
                  <a:lnTo>
                    <a:pt x="0" y="1859770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BFB0BB-FC0A-4853-98D3-409497366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73734"/>
              <a:ext cx="5364004" cy="6074639"/>
            </a:xfrm>
            <a:custGeom>
              <a:avLst/>
              <a:gdLst>
                <a:gd name="connsiteX0" fmla="*/ 2548484 w 5364004"/>
                <a:gd name="connsiteY0" fmla="*/ 0 h 6074639"/>
                <a:gd name="connsiteX1" fmla="*/ 5364004 w 5364004"/>
                <a:gd name="connsiteY1" fmla="*/ 3182664 h 6074639"/>
                <a:gd name="connsiteX2" fmla="*/ 3886170 w 5364004"/>
                <a:gd name="connsiteY2" fmla="*/ 5260508 h 6074639"/>
                <a:gd name="connsiteX3" fmla="*/ 2075975 w 5364004"/>
                <a:gd name="connsiteY3" fmla="*/ 6074639 h 6074639"/>
                <a:gd name="connsiteX4" fmla="*/ 21919 w 5364004"/>
                <a:gd name="connsiteY4" fmla="*/ 5139637 h 6074639"/>
                <a:gd name="connsiteX5" fmla="*/ 0 w 5364004"/>
                <a:gd name="connsiteY5" fmla="*/ 5113592 h 6074639"/>
                <a:gd name="connsiteX6" fmla="*/ 0 w 5364004"/>
                <a:gd name="connsiteY6" fmla="*/ 3976968 h 6074639"/>
                <a:gd name="connsiteX7" fmla="*/ 35397 w 5364004"/>
                <a:gd name="connsiteY7" fmla="*/ 4025931 h 6074639"/>
                <a:gd name="connsiteX8" fmla="*/ 242967 w 5364004"/>
                <a:gd name="connsiteY8" fmla="*/ 4317861 h 6074639"/>
                <a:gd name="connsiteX9" fmla="*/ 1034850 w 5364004"/>
                <a:gd name="connsiteY9" fmla="*/ 5126232 h 6074639"/>
                <a:gd name="connsiteX10" fmla="*/ 2075975 w 5364004"/>
                <a:gd name="connsiteY10" fmla="*/ 5397044 h 6074639"/>
                <a:gd name="connsiteX11" fmla="*/ 2745664 w 5364004"/>
                <a:gd name="connsiteY11" fmla="*/ 5224596 h 6074639"/>
                <a:gd name="connsiteX12" fmla="*/ 3468884 w 5364004"/>
                <a:gd name="connsiteY12" fmla="*/ 4726677 h 6074639"/>
                <a:gd name="connsiteX13" fmla="*/ 3647430 w 5364004"/>
                <a:gd name="connsiteY13" fmla="*/ 4588334 h 6074639"/>
                <a:gd name="connsiteX14" fmla="*/ 4437506 w 5364004"/>
                <a:gd name="connsiteY14" fmla="*/ 3886572 h 6074639"/>
                <a:gd name="connsiteX15" fmla="*/ 4686409 w 5364004"/>
                <a:gd name="connsiteY15" fmla="*/ 3182664 h 6074639"/>
                <a:gd name="connsiteX16" fmla="*/ 4099047 w 5364004"/>
                <a:gd name="connsiteY16" fmla="*/ 1367726 h 6074639"/>
                <a:gd name="connsiteX17" fmla="*/ 3447540 w 5364004"/>
                <a:gd name="connsiteY17" fmla="*/ 864611 h 6074639"/>
                <a:gd name="connsiteX18" fmla="*/ 2548484 w 5364004"/>
                <a:gd name="connsiteY18" fmla="*/ 677595 h 6074639"/>
                <a:gd name="connsiteX19" fmla="*/ 1483982 w 5364004"/>
                <a:gd name="connsiteY19" fmla="*/ 882455 h 6074639"/>
                <a:gd name="connsiteX20" fmla="*/ 535349 w 5364004"/>
                <a:gd name="connsiteY20" fmla="*/ 1446665 h 6074639"/>
                <a:gd name="connsiteX21" fmla="*/ 10097 w 5364004"/>
                <a:gd name="connsiteY21" fmla="*/ 2038206 h 6074639"/>
                <a:gd name="connsiteX22" fmla="*/ 0 w 5364004"/>
                <a:gd name="connsiteY22" fmla="*/ 2055433 h 6074639"/>
                <a:gd name="connsiteX23" fmla="*/ 0 w 5364004"/>
                <a:gd name="connsiteY23" fmla="*/ 1020639 h 6074639"/>
                <a:gd name="connsiteX24" fmla="*/ 94433 w 5364004"/>
                <a:gd name="connsiteY24" fmla="*/ 932159 h 6074639"/>
                <a:gd name="connsiteX25" fmla="*/ 2548484 w 5364004"/>
                <a:gd name="connsiteY25" fmla="*/ 0 h 607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64004" h="6074639">
                  <a:moveTo>
                    <a:pt x="2548484" y="0"/>
                  </a:moveTo>
                  <a:cubicBezTo>
                    <a:pt x="4313619" y="0"/>
                    <a:pt x="5364004" y="1424869"/>
                    <a:pt x="5364004" y="3182664"/>
                  </a:cubicBezTo>
                  <a:cubicBezTo>
                    <a:pt x="5364004" y="4199734"/>
                    <a:pt x="4631750" y="4677890"/>
                    <a:pt x="3886170" y="5260508"/>
                  </a:cubicBezTo>
                  <a:cubicBezTo>
                    <a:pt x="3343077" y="5684909"/>
                    <a:pt x="2819861" y="6074639"/>
                    <a:pt x="2075975" y="6074639"/>
                  </a:cubicBezTo>
                  <a:cubicBezTo>
                    <a:pt x="1179686" y="6074639"/>
                    <a:pt x="538816" y="5724911"/>
                    <a:pt x="21919" y="5139637"/>
                  </a:cubicBezTo>
                  <a:lnTo>
                    <a:pt x="0" y="5113592"/>
                  </a:lnTo>
                  <a:lnTo>
                    <a:pt x="0" y="3976968"/>
                  </a:lnTo>
                  <a:lnTo>
                    <a:pt x="35397" y="4025931"/>
                  </a:lnTo>
                  <a:cubicBezTo>
                    <a:pt x="102366" y="4117745"/>
                    <a:pt x="171594" y="4212721"/>
                    <a:pt x="242967" y="4317861"/>
                  </a:cubicBezTo>
                  <a:cubicBezTo>
                    <a:pt x="495371" y="4689861"/>
                    <a:pt x="754326" y="4954349"/>
                    <a:pt x="1034850" y="5126232"/>
                  </a:cubicBezTo>
                  <a:cubicBezTo>
                    <a:pt x="1332201" y="5308505"/>
                    <a:pt x="1672806" y="5397044"/>
                    <a:pt x="2075975" y="5397044"/>
                  </a:cubicBezTo>
                  <a:cubicBezTo>
                    <a:pt x="2304776" y="5397044"/>
                    <a:pt x="2517541" y="5342272"/>
                    <a:pt x="2745664" y="5224596"/>
                  </a:cubicBezTo>
                  <a:cubicBezTo>
                    <a:pt x="2979886" y="5103758"/>
                    <a:pt x="3211737" y="4927584"/>
                    <a:pt x="3468884" y="4726677"/>
                  </a:cubicBezTo>
                  <a:cubicBezTo>
                    <a:pt x="3529190" y="4679584"/>
                    <a:pt x="3589270" y="4633169"/>
                    <a:pt x="3647430" y="4588334"/>
                  </a:cubicBezTo>
                  <a:cubicBezTo>
                    <a:pt x="3956414" y="4349934"/>
                    <a:pt x="4248231" y="4124747"/>
                    <a:pt x="4437506" y="3886572"/>
                  </a:cubicBezTo>
                  <a:cubicBezTo>
                    <a:pt x="4611987" y="3667031"/>
                    <a:pt x="4686409" y="3456525"/>
                    <a:pt x="4686409" y="3182664"/>
                  </a:cubicBezTo>
                  <a:cubicBezTo>
                    <a:pt x="4686409" y="2463735"/>
                    <a:pt x="4477823" y="1819117"/>
                    <a:pt x="4099047" y="1367726"/>
                  </a:cubicBezTo>
                  <a:cubicBezTo>
                    <a:pt x="3916097" y="1149766"/>
                    <a:pt x="3697008" y="980480"/>
                    <a:pt x="3447540" y="864611"/>
                  </a:cubicBezTo>
                  <a:cubicBezTo>
                    <a:pt x="3180454" y="740498"/>
                    <a:pt x="2877908" y="677595"/>
                    <a:pt x="2548484" y="677595"/>
                  </a:cubicBezTo>
                  <a:cubicBezTo>
                    <a:pt x="2200426" y="677595"/>
                    <a:pt x="1832266" y="748404"/>
                    <a:pt x="1483982" y="882455"/>
                  </a:cubicBezTo>
                  <a:cubicBezTo>
                    <a:pt x="1139425" y="1015037"/>
                    <a:pt x="811356" y="1210185"/>
                    <a:pt x="535349" y="1446665"/>
                  </a:cubicBezTo>
                  <a:cubicBezTo>
                    <a:pt x="328598" y="1623772"/>
                    <a:pt x="150116" y="1825208"/>
                    <a:pt x="10097" y="2038206"/>
                  </a:cubicBezTo>
                  <a:lnTo>
                    <a:pt x="0" y="2055433"/>
                  </a:lnTo>
                  <a:lnTo>
                    <a:pt x="0" y="1020639"/>
                  </a:lnTo>
                  <a:lnTo>
                    <a:pt x="94433" y="932159"/>
                  </a:lnTo>
                  <a:cubicBezTo>
                    <a:pt x="766607" y="356217"/>
                    <a:pt x="1660722" y="0"/>
                    <a:pt x="2548484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3633C68-69D3-464E-9D2F-99E017CF3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69891"/>
              <a:ext cx="5409177" cy="6482325"/>
            </a:xfrm>
            <a:custGeom>
              <a:avLst/>
              <a:gdLst>
                <a:gd name="connsiteX0" fmla="*/ 2168015 w 5409177"/>
                <a:gd name="connsiteY0" fmla="*/ 0 h 6482325"/>
                <a:gd name="connsiteX1" fmla="*/ 5409177 w 5409177"/>
                <a:gd name="connsiteY1" fmla="*/ 3241163 h 6482325"/>
                <a:gd name="connsiteX2" fmla="*/ 2168015 w 5409177"/>
                <a:gd name="connsiteY2" fmla="*/ 6482325 h 6482325"/>
                <a:gd name="connsiteX3" fmla="*/ 106314 w 5409177"/>
                <a:gd name="connsiteY3" fmla="*/ 5742217 h 6482325"/>
                <a:gd name="connsiteX4" fmla="*/ 0 w 5409177"/>
                <a:gd name="connsiteY4" fmla="*/ 5645593 h 6482325"/>
                <a:gd name="connsiteX5" fmla="*/ 0 w 5409177"/>
                <a:gd name="connsiteY5" fmla="*/ 5278200 h 6482325"/>
                <a:gd name="connsiteX6" fmla="*/ 61824 w 5409177"/>
                <a:gd name="connsiteY6" fmla="*/ 5347778 h 6482325"/>
                <a:gd name="connsiteX7" fmla="*/ 163802 w 5409177"/>
                <a:gd name="connsiteY7" fmla="*/ 5453397 h 6482325"/>
                <a:gd name="connsiteX8" fmla="*/ 617000 w 5409177"/>
                <a:gd name="connsiteY8" fmla="*/ 5817379 h 6482325"/>
                <a:gd name="connsiteX9" fmla="*/ 866580 w 5409177"/>
                <a:gd name="connsiteY9" fmla="*/ 5953688 h 6482325"/>
                <a:gd name="connsiteX10" fmla="*/ 866806 w 5409177"/>
                <a:gd name="connsiteY10" fmla="*/ 5953801 h 6482325"/>
                <a:gd name="connsiteX11" fmla="*/ 867032 w 5409177"/>
                <a:gd name="connsiteY11" fmla="*/ 5953914 h 6482325"/>
                <a:gd name="connsiteX12" fmla="*/ 1130504 w 5409177"/>
                <a:gd name="connsiteY12" fmla="*/ 6056909 h 6482325"/>
                <a:gd name="connsiteX13" fmla="*/ 1405607 w 5409177"/>
                <a:gd name="connsiteY13" fmla="*/ 6128169 h 6482325"/>
                <a:gd name="connsiteX14" fmla="*/ 1545192 w 5409177"/>
                <a:gd name="connsiteY14" fmla="*/ 6151659 h 6482325"/>
                <a:gd name="connsiteX15" fmla="*/ 1685341 w 5409177"/>
                <a:gd name="connsiteY15" fmla="*/ 6167582 h 6482325"/>
                <a:gd name="connsiteX16" fmla="*/ 1975465 w 5409177"/>
                <a:gd name="connsiteY16" fmla="*/ 6180231 h 6482325"/>
                <a:gd name="connsiteX17" fmla="*/ 1990033 w 5409177"/>
                <a:gd name="connsiteY17" fmla="*/ 6180231 h 6482325"/>
                <a:gd name="connsiteX18" fmla="*/ 2009232 w 5409177"/>
                <a:gd name="connsiteY18" fmla="*/ 6180344 h 6482325"/>
                <a:gd name="connsiteX19" fmla="*/ 2046612 w 5409177"/>
                <a:gd name="connsiteY19" fmla="*/ 6179779 h 6482325"/>
                <a:gd name="connsiteX20" fmla="*/ 2046951 w 5409177"/>
                <a:gd name="connsiteY20" fmla="*/ 6179779 h 6482325"/>
                <a:gd name="connsiteX21" fmla="*/ 2047290 w 5409177"/>
                <a:gd name="connsiteY21" fmla="*/ 6179779 h 6482325"/>
                <a:gd name="connsiteX22" fmla="*/ 2082412 w 5409177"/>
                <a:gd name="connsiteY22" fmla="*/ 6178876 h 6482325"/>
                <a:gd name="connsiteX23" fmla="*/ 2117760 w 5409177"/>
                <a:gd name="connsiteY23" fmla="*/ 6177068 h 6482325"/>
                <a:gd name="connsiteX24" fmla="*/ 2256215 w 5409177"/>
                <a:gd name="connsiteY24" fmla="*/ 6164985 h 6482325"/>
                <a:gd name="connsiteX25" fmla="*/ 2791515 w 5409177"/>
                <a:gd name="connsiteY25" fmla="*/ 6020319 h 6482325"/>
                <a:gd name="connsiteX26" fmla="*/ 3045726 w 5409177"/>
                <a:gd name="connsiteY26" fmla="*/ 5894286 h 6482325"/>
                <a:gd name="connsiteX27" fmla="*/ 3292371 w 5409177"/>
                <a:gd name="connsiteY27" fmla="*/ 5740246 h 6482325"/>
                <a:gd name="connsiteX28" fmla="*/ 3533482 w 5409177"/>
                <a:gd name="connsiteY28" fmla="*/ 5565088 h 6482325"/>
                <a:gd name="connsiteX29" fmla="*/ 3652512 w 5409177"/>
                <a:gd name="connsiteY29" fmla="*/ 5472257 h 6482325"/>
                <a:gd name="connsiteX30" fmla="*/ 3773915 w 5409177"/>
                <a:gd name="connsiteY30" fmla="*/ 5375135 h 6482325"/>
                <a:gd name="connsiteX31" fmla="*/ 3978549 w 5409177"/>
                <a:gd name="connsiteY31" fmla="*/ 5214884 h 6482325"/>
                <a:gd name="connsiteX32" fmla="*/ 4260428 w 5409177"/>
                <a:gd name="connsiteY32" fmla="*/ 4992633 h 6482325"/>
                <a:gd name="connsiteX33" fmla="*/ 4698154 w 5409177"/>
                <a:gd name="connsiteY33" fmla="*/ 4594207 h 6482325"/>
                <a:gd name="connsiteX34" fmla="*/ 4879185 w 5409177"/>
                <a:gd name="connsiteY34" fmla="*/ 4374440 h 6482325"/>
                <a:gd name="connsiteX35" fmla="*/ 5022383 w 5409177"/>
                <a:gd name="connsiteY35" fmla="*/ 4135136 h 6482325"/>
                <a:gd name="connsiteX36" fmla="*/ 5172019 w 5409177"/>
                <a:gd name="connsiteY36" fmla="*/ 3599271 h 6482325"/>
                <a:gd name="connsiteX37" fmla="*/ 5180489 w 5409177"/>
                <a:gd name="connsiteY37" fmla="*/ 3456412 h 6482325"/>
                <a:gd name="connsiteX38" fmla="*/ 5180602 w 5409177"/>
                <a:gd name="connsiteY38" fmla="*/ 3450878 h 6482325"/>
                <a:gd name="connsiteX39" fmla="*/ 5180940 w 5409177"/>
                <a:gd name="connsiteY39" fmla="*/ 3382667 h 6482325"/>
                <a:gd name="connsiteX40" fmla="*/ 5180828 w 5409177"/>
                <a:gd name="connsiteY40" fmla="*/ 3361097 h 6482325"/>
                <a:gd name="connsiteX41" fmla="*/ 5180150 w 5409177"/>
                <a:gd name="connsiteY41" fmla="*/ 3307002 h 6482325"/>
                <a:gd name="connsiteX42" fmla="*/ 5165243 w 5409177"/>
                <a:gd name="connsiteY42" fmla="*/ 3005698 h 6482325"/>
                <a:gd name="connsiteX43" fmla="*/ 5074445 w 5409177"/>
                <a:gd name="connsiteY43" fmla="*/ 2409076 h 6482325"/>
                <a:gd name="connsiteX44" fmla="*/ 4891947 w 5409177"/>
                <a:gd name="connsiteY44" fmla="*/ 1834362 h 6482325"/>
                <a:gd name="connsiteX45" fmla="*/ 4831076 w 5409177"/>
                <a:gd name="connsiteY45" fmla="*/ 1696585 h 6482325"/>
                <a:gd name="connsiteX46" fmla="*/ 4763316 w 5409177"/>
                <a:gd name="connsiteY46" fmla="*/ 1561743 h 6482325"/>
                <a:gd name="connsiteX47" fmla="*/ 4608147 w 5409177"/>
                <a:gd name="connsiteY47" fmla="*/ 1303693 h 6482325"/>
                <a:gd name="connsiteX48" fmla="*/ 4221015 w 5409177"/>
                <a:gd name="connsiteY48" fmla="*/ 848123 h 6482325"/>
                <a:gd name="connsiteX49" fmla="*/ 3990632 w 5409177"/>
                <a:gd name="connsiteY49" fmla="*/ 659413 h 6482325"/>
                <a:gd name="connsiteX50" fmla="*/ 3738680 w 5409177"/>
                <a:gd name="connsiteY50" fmla="*/ 502098 h 6482325"/>
                <a:gd name="connsiteX51" fmla="*/ 3189150 w 5409177"/>
                <a:gd name="connsiteY51" fmla="*/ 289220 h 6482325"/>
                <a:gd name="connsiteX52" fmla="*/ 2901398 w 5409177"/>
                <a:gd name="connsiteY52" fmla="*/ 232867 h 6482325"/>
                <a:gd name="connsiteX53" fmla="*/ 2611162 w 5409177"/>
                <a:gd name="connsiteY53" fmla="*/ 207570 h 6482325"/>
                <a:gd name="connsiteX54" fmla="*/ 2484451 w 5409177"/>
                <a:gd name="connsiteY54" fmla="*/ 204860 h 6482325"/>
                <a:gd name="connsiteX55" fmla="*/ 2027414 w 5409177"/>
                <a:gd name="connsiteY55" fmla="*/ 238852 h 6482325"/>
                <a:gd name="connsiteX56" fmla="*/ 1740452 w 5409177"/>
                <a:gd name="connsiteY56" fmla="*/ 294867 h 6482325"/>
                <a:gd name="connsiteX57" fmla="*/ 1458686 w 5409177"/>
                <a:gd name="connsiteY57" fmla="*/ 375049 h 6482325"/>
                <a:gd name="connsiteX58" fmla="*/ 1183695 w 5409177"/>
                <a:gd name="connsiteY58" fmla="*/ 477366 h 6482325"/>
                <a:gd name="connsiteX59" fmla="*/ 916723 w 5409177"/>
                <a:gd name="connsiteY59" fmla="*/ 601140 h 6482325"/>
                <a:gd name="connsiteX60" fmla="*/ 410333 w 5409177"/>
                <a:gd name="connsiteY60" fmla="*/ 905154 h 6482325"/>
                <a:gd name="connsiteX61" fmla="*/ 290625 w 5409177"/>
                <a:gd name="connsiteY61" fmla="*/ 992677 h 6482325"/>
                <a:gd name="connsiteX62" fmla="*/ 290399 w 5409177"/>
                <a:gd name="connsiteY62" fmla="*/ 992902 h 6482325"/>
                <a:gd name="connsiteX63" fmla="*/ 290173 w 5409177"/>
                <a:gd name="connsiteY63" fmla="*/ 993128 h 6482325"/>
                <a:gd name="connsiteX64" fmla="*/ 241047 w 5409177"/>
                <a:gd name="connsiteY64" fmla="*/ 1030735 h 6482325"/>
                <a:gd name="connsiteX65" fmla="*/ 231109 w 5409177"/>
                <a:gd name="connsiteY65" fmla="*/ 1038527 h 6482325"/>
                <a:gd name="connsiteX66" fmla="*/ 173514 w 5409177"/>
                <a:gd name="connsiteY66" fmla="*/ 1084491 h 6482325"/>
                <a:gd name="connsiteX67" fmla="*/ 55330 w 5409177"/>
                <a:gd name="connsiteY67" fmla="*/ 1184549 h 6482325"/>
                <a:gd name="connsiteX68" fmla="*/ 0 w 5409177"/>
                <a:gd name="connsiteY68" fmla="*/ 1235015 h 6482325"/>
                <a:gd name="connsiteX69" fmla="*/ 0 w 5409177"/>
                <a:gd name="connsiteY69" fmla="*/ 836733 h 6482325"/>
                <a:gd name="connsiteX70" fmla="*/ 106314 w 5409177"/>
                <a:gd name="connsiteY70" fmla="*/ 740109 h 6482325"/>
                <a:gd name="connsiteX71" fmla="*/ 2168015 w 5409177"/>
                <a:gd name="connsiteY71" fmla="*/ 0 h 648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09177" h="6482325">
                  <a:moveTo>
                    <a:pt x="2168015" y="0"/>
                  </a:moveTo>
                  <a:cubicBezTo>
                    <a:pt x="3958108" y="0"/>
                    <a:pt x="5409177" y="1451070"/>
                    <a:pt x="5409177" y="3241163"/>
                  </a:cubicBezTo>
                  <a:cubicBezTo>
                    <a:pt x="5409177" y="5031256"/>
                    <a:pt x="3958108" y="6482325"/>
                    <a:pt x="2168015" y="6482325"/>
                  </a:cubicBezTo>
                  <a:cubicBezTo>
                    <a:pt x="1384849" y="6482325"/>
                    <a:pt x="666575" y="6204582"/>
                    <a:pt x="106314" y="5742217"/>
                  </a:cubicBezTo>
                  <a:lnTo>
                    <a:pt x="0" y="5645593"/>
                  </a:lnTo>
                  <a:lnTo>
                    <a:pt x="0" y="5278200"/>
                  </a:lnTo>
                  <a:lnTo>
                    <a:pt x="61824" y="5347778"/>
                  </a:lnTo>
                  <a:cubicBezTo>
                    <a:pt x="95675" y="5384339"/>
                    <a:pt x="129753" y="5419631"/>
                    <a:pt x="163802" y="5453397"/>
                  </a:cubicBezTo>
                  <a:cubicBezTo>
                    <a:pt x="308807" y="5596483"/>
                    <a:pt x="461379" y="5719015"/>
                    <a:pt x="617000" y="5817379"/>
                  </a:cubicBezTo>
                  <a:cubicBezTo>
                    <a:pt x="705087" y="5872603"/>
                    <a:pt x="786624" y="5917211"/>
                    <a:pt x="866580" y="5953688"/>
                  </a:cubicBezTo>
                  <a:lnTo>
                    <a:pt x="866806" y="5953801"/>
                  </a:lnTo>
                  <a:lnTo>
                    <a:pt x="867032" y="5953914"/>
                  </a:lnTo>
                  <a:cubicBezTo>
                    <a:pt x="948344" y="5992198"/>
                    <a:pt x="1036996" y="6026868"/>
                    <a:pt x="1130504" y="6056909"/>
                  </a:cubicBezTo>
                  <a:cubicBezTo>
                    <a:pt x="1216558" y="6084577"/>
                    <a:pt x="1309163" y="6108631"/>
                    <a:pt x="1405607" y="6128169"/>
                  </a:cubicBezTo>
                  <a:cubicBezTo>
                    <a:pt x="1449990" y="6136977"/>
                    <a:pt x="1497083" y="6144883"/>
                    <a:pt x="1545192" y="6151659"/>
                  </a:cubicBezTo>
                  <a:cubicBezTo>
                    <a:pt x="1590365" y="6157983"/>
                    <a:pt x="1637571" y="6163291"/>
                    <a:pt x="1685341" y="6167582"/>
                  </a:cubicBezTo>
                  <a:cubicBezTo>
                    <a:pt x="1776704" y="6175939"/>
                    <a:pt x="1871567" y="6180005"/>
                    <a:pt x="1975465" y="6180231"/>
                  </a:cubicBezTo>
                  <a:lnTo>
                    <a:pt x="1990033" y="6180231"/>
                  </a:lnTo>
                  <a:cubicBezTo>
                    <a:pt x="1996470" y="6180344"/>
                    <a:pt x="2002794" y="6180344"/>
                    <a:pt x="2009232" y="6180344"/>
                  </a:cubicBezTo>
                  <a:cubicBezTo>
                    <a:pt x="2024703" y="6180344"/>
                    <a:pt x="2036222" y="6180231"/>
                    <a:pt x="2046612" y="6179779"/>
                  </a:cubicBezTo>
                  <a:lnTo>
                    <a:pt x="2046951" y="6179779"/>
                  </a:lnTo>
                  <a:lnTo>
                    <a:pt x="2047290" y="6179779"/>
                  </a:lnTo>
                  <a:lnTo>
                    <a:pt x="2082412" y="6178876"/>
                  </a:lnTo>
                  <a:lnTo>
                    <a:pt x="2117760" y="6177068"/>
                  </a:lnTo>
                  <a:cubicBezTo>
                    <a:pt x="2157963" y="6175262"/>
                    <a:pt x="2200765" y="6171535"/>
                    <a:pt x="2256215" y="6164985"/>
                  </a:cubicBezTo>
                  <a:cubicBezTo>
                    <a:pt x="2436342" y="6142963"/>
                    <a:pt x="2616469" y="6094289"/>
                    <a:pt x="2791515" y="6020319"/>
                  </a:cubicBezTo>
                  <a:cubicBezTo>
                    <a:pt x="2871810" y="5986777"/>
                    <a:pt x="2954928" y="5945557"/>
                    <a:pt x="3045726" y="5894286"/>
                  </a:cubicBezTo>
                  <a:cubicBezTo>
                    <a:pt x="3123876" y="5850468"/>
                    <a:pt x="3204509" y="5800100"/>
                    <a:pt x="3292371" y="5740246"/>
                  </a:cubicBezTo>
                  <a:cubicBezTo>
                    <a:pt x="3364647" y="5691007"/>
                    <a:pt x="3441329" y="5635332"/>
                    <a:pt x="3533482" y="5565088"/>
                  </a:cubicBezTo>
                  <a:cubicBezTo>
                    <a:pt x="3573911" y="5534370"/>
                    <a:pt x="3614680" y="5502184"/>
                    <a:pt x="3652512" y="5472257"/>
                  </a:cubicBezTo>
                  <a:lnTo>
                    <a:pt x="3773915" y="5375135"/>
                  </a:lnTo>
                  <a:cubicBezTo>
                    <a:pt x="3842239" y="5320928"/>
                    <a:pt x="3911580" y="5267059"/>
                    <a:pt x="3978549" y="5214884"/>
                  </a:cubicBezTo>
                  <a:cubicBezTo>
                    <a:pt x="4071831" y="5142268"/>
                    <a:pt x="4168388" y="5067168"/>
                    <a:pt x="4260428" y="4992633"/>
                  </a:cubicBezTo>
                  <a:cubicBezTo>
                    <a:pt x="4447557" y="4841190"/>
                    <a:pt x="4582624" y="4718207"/>
                    <a:pt x="4698154" y="4594207"/>
                  </a:cubicBezTo>
                  <a:cubicBezTo>
                    <a:pt x="4768511" y="4518203"/>
                    <a:pt x="4827801" y="4446265"/>
                    <a:pt x="4879185" y="4374440"/>
                  </a:cubicBezTo>
                  <a:cubicBezTo>
                    <a:pt x="4937120" y="4292790"/>
                    <a:pt x="4983874" y="4214641"/>
                    <a:pt x="5022383" y="4135136"/>
                  </a:cubicBezTo>
                  <a:cubicBezTo>
                    <a:pt x="5102904" y="3970932"/>
                    <a:pt x="5153273" y="3790579"/>
                    <a:pt x="5172019" y="3599271"/>
                  </a:cubicBezTo>
                  <a:cubicBezTo>
                    <a:pt x="5176424" y="3553873"/>
                    <a:pt x="5179247" y="3505651"/>
                    <a:pt x="5180489" y="3456412"/>
                  </a:cubicBezTo>
                  <a:lnTo>
                    <a:pt x="5180602" y="3450878"/>
                  </a:lnTo>
                  <a:cubicBezTo>
                    <a:pt x="5180940" y="3428743"/>
                    <a:pt x="5181280" y="3406044"/>
                    <a:pt x="5180940" y="3382667"/>
                  </a:cubicBezTo>
                  <a:cubicBezTo>
                    <a:pt x="5180940" y="3375440"/>
                    <a:pt x="5180828" y="3368325"/>
                    <a:pt x="5180828" y="3361097"/>
                  </a:cubicBezTo>
                  <a:cubicBezTo>
                    <a:pt x="5180828" y="3343366"/>
                    <a:pt x="5180715" y="3325184"/>
                    <a:pt x="5180150" y="3307002"/>
                  </a:cubicBezTo>
                  <a:cubicBezTo>
                    <a:pt x="5178230" y="3204008"/>
                    <a:pt x="5173148" y="3102595"/>
                    <a:pt x="5165243" y="3005698"/>
                  </a:cubicBezTo>
                  <a:cubicBezTo>
                    <a:pt x="5147513" y="2795418"/>
                    <a:pt x="5117021" y="2594737"/>
                    <a:pt x="5074445" y="2409076"/>
                  </a:cubicBezTo>
                  <a:cubicBezTo>
                    <a:pt x="5027804" y="2206136"/>
                    <a:pt x="4966369" y="2012796"/>
                    <a:pt x="4891947" y="1834362"/>
                  </a:cubicBezTo>
                  <a:cubicBezTo>
                    <a:pt x="4872635" y="1787834"/>
                    <a:pt x="4852081" y="1741419"/>
                    <a:pt x="4831076" y="1696585"/>
                  </a:cubicBezTo>
                  <a:cubicBezTo>
                    <a:pt x="4810522" y="1653219"/>
                    <a:pt x="4787709" y="1607933"/>
                    <a:pt x="4763316" y="1561743"/>
                  </a:cubicBezTo>
                  <a:cubicBezTo>
                    <a:pt x="4717466" y="1475124"/>
                    <a:pt x="4665517" y="1388392"/>
                    <a:pt x="4608147" y="1303693"/>
                  </a:cubicBezTo>
                  <a:cubicBezTo>
                    <a:pt x="4496457" y="1136666"/>
                    <a:pt x="4366133" y="983303"/>
                    <a:pt x="4221015" y="848123"/>
                  </a:cubicBezTo>
                  <a:cubicBezTo>
                    <a:pt x="4147721" y="780364"/>
                    <a:pt x="4070137" y="716783"/>
                    <a:pt x="3990632" y="659413"/>
                  </a:cubicBezTo>
                  <a:cubicBezTo>
                    <a:pt x="3906159" y="599220"/>
                    <a:pt x="3821459" y="546367"/>
                    <a:pt x="3738680" y="502098"/>
                  </a:cubicBezTo>
                  <a:cubicBezTo>
                    <a:pt x="3569281" y="410397"/>
                    <a:pt x="3384411" y="338797"/>
                    <a:pt x="3189150" y="289220"/>
                  </a:cubicBezTo>
                  <a:cubicBezTo>
                    <a:pt x="3095868" y="265504"/>
                    <a:pt x="2999085" y="246532"/>
                    <a:pt x="2901398" y="232867"/>
                  </a:cubicBezTo>
                  <a:cubicBezTo>
                    <a:pt x="2806422" y="219654"/>
                    <a:pt x="2708848" y="211184"/>
                    <a:pt x="2611162" y="207570"/>
                  </a:cubicBezTo>
                  <a:cubicBezTo>
                    <a:pt x="2569151" y="205763"/>
                    <a:pt x="2526575" y="204860"/>
                    <a:pt x="2484451" y="204860"/>
                  </a:cubicBezTo>
                  <a:cubicBezTo>
                    <a:pt x="2333912" y="204860"/>
                    <a:pt x="2179985" y="216266"/>
                    <a:pt x="2027414" y="238852"/>
                  </a:cubicBezTo>
                  <a:cubicBezTo>
                    <a:pt x="1928146" y="254098"/>
                    <a:pt x="1831589" y="272958"/>
                    <a:pt x="1740452" y="294867"/>
                  </a:cubicBezTo>
                  <a:cubicBezTo>
                    <a:pt x="1642427" y="318808"/>
                    <a:pt x="1547563" y="345799"/>
                    <a:pt x="1458686" y="375049"/>
                  </a:cubicBezTo>
                  <a:cubicBezTo>
                    <a:pt x="1365742" y="405541"/>
                    <a:pt x="1273251" y="439985"/>
                    <a:pt x="1183695" y="477366"/>
                  </a:cubicBezTo>
                  <a:cubicBezTo>
                    <a:pt x="1093801" y="515085"/>
                    <a:pt x="1004019" y="556757"/>
                    <a:pt x="916723" y="601140"/>
                  </a:cubicBezTo>
                  <a:cubicBezTo>
                    <a:pt x="741226" y="690469"/>
                    <a:pt x="570810" y="792673"/>
                    <a:pt x="410333" y="905154"/>
                  </a:cubicBezTo>
                  <a:cubicBezTo>
                    <a:pt x="377244" y="928531"/>
                    <a:pt x="333765" y="959587"/>
                    <a:pt x="290625" y="992677"/>
                  </a:cubicBezTo>
                  <a:lnTo>
                    <a:pt x="290399" y="992902"/>
                  </a:lnTo>
                  <a:lnTo>
                    <a:pt x="290173" y="993128"/>
                  </a:lnTo>
                  <a:cubicBezTo>
                    <a:pt x="273685" y="1005325"/>
                    <a:pt x="257084" y="1018199"/>
                    <a:pt x="241047" y="1030735"/>
                  </a:cubicBezTo>
                  <a:lnTo>
                    <a:pt x="231109" y="1038527"/>
                  </a:lnTo>
                  <a:cubicBezTo>
                    <a:pt x="210217" y="1054451"/>
                    <a:pt x="190341" y="1070713"/>
                    <a:pt x="173514" y="1084491"/>
                  </a:cubicBezTo>
                  <a:cubicBezTo>
                    <a:pt x="131729" y="1118710"/>
                    <a:pt x="92513" y="1151912"/>
                    <a:pt x="55330" y="1184549"/>
                  </a:cubicBezTo>
                  <a:lnTo>
                    <a:pt x="0" y="1235015"/>
                  </a:lnTo>
                  <a:lnTo>
                    <a:pt x="0" y="836733"/>
                  </a:lnTo>
                  <a:lnTo>
                    <a:pt x="106314" y="740109"/>
                  </a:lnTo>
                  <a:cubicBezTo>
                    <a:pt x="666575" y="277744"/>
                    <a:pt x="1384849" y="0"/>
                    <a:pt x="216801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048858-5FA1-4A76-AE43-A8A08D29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CA" sz="3600" b="1">
                <a:solidFill>
                  <a:schemeClr val="tx2"/>
                </a:solidFill>
              </a:rPr>
              <a:t>Split the data</a:t>
            </a:r>
            <a:endParaRPr lang="en-IN" sz="3600" b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44C30-E323-4524-BD45-75F159CFF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4977578" cy="2957597"/>
          </a:xfrm>
        </p:spPr>
        <p:txBody>
          <a:bodyPr anchor="ctr">
            <a:normAutofit/>
          </a:bodyPr>
          <a:lstStyle/>
          <a:p>
            <a:r>
              <a:rPr lang="en-CA" sz="1800">
                <a:solidFill>
                  <a:schemeClr val="tx2"/>
                </a:solidFill>
              </a:rPr>
              <a:t>Now we will split the data into train and test.</a:t>
            </a:r>
          </a:p>
          <a:p>
            <a:r>
              <a:rPr lang="en-CA" sz="1800">
                <a:solidFill>
                  <a:schemeClr val="tx2"/>
                </a:solidFill>
              </a:rPr>
              <a:t>For that we will import the train and test from a library called “sklearn.model_selection”.</a:t>
            </a:r>
          </a:p>
          <a:p>
            <a:endParaRPr lang="en-CA" sz="1800">
              <a:solidFill>
                <a:schemeClr val="tx2"/>
              </a:solidFill>
            </a:endParaRPr>
          </a:p>
          <a:p>
            <a:endParaRPr lang="en-CA" sz="18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sz="180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EDA996-5744-4A88-B0DD-EC49C6D87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9694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68B25-1190-4F7D-89DD-F437CC71FA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1125" y="2771726"/>
            <a:ext cx="6196203" cy="193362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F990D-D0A6-455E-A83F-E8A2DF62D2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913" y="5067431"/>
            <a:ext cx="8086495" cy="78698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067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61B9-1A42-4BEB-A480-78FD0415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CA" b="1"/>
              <a:t>Checking Data Balancing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5A2B8-D83B-4A26-B8D7-2229DB65C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CA" sz="1700"/>
              <a:t>Before data modelling we have to check if the “Outcome” variable is balanced or not.</a:t>
            </a:r>
          </a:p>
          <a:p>
            <a:r>
              <a:rPr lang="en-CA" sz="1700"/>
              <a:t>Here, 0 means Diabetes was not present and 1 means Diabetes was present.</a:t>
            </a:r>
          </a:p>
          <a:p>
            <a:r>
              <a:rPr lang="en-CA" sz="1700"/>
              <a:t>As we can see in the graph data is imbalanced.</a:t>
            </a:r>
          </a:p>
          <a:p>
            <a:r>
              <a:rPr lang="en-IN" sz="1700"/>
              <a:t>Because the data is imbalance the model will predict the wrong outcome.</a:t>
            </a:r>
          </a:p>
          <a:p>
            <a:r>
              <a:rPr lang="en-IN" sz="1700"/>
              <a:t>Therefore, data balancing comes in the picture.</a:t>
            </a:r>
          </a:p>
        </p:txBody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8CBC6-2DE3-4D10-9523-960F0D0AB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68" b="-2"/>
          <a:stretch/>
        </p:blipFill>
        <p:spPr>
          <a:xfrm>
            <a:off x="5712998" y="807593"/>
            <a:ext cx="540505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15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16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F435E-89C1-49D1-929D-41649445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</a:rPr>
              <a:t>Data Balancing</a:t>
            </a:r>
            <a:endParaRPr lang="en-IN" b="1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40276-2F79-4478-998F-A4E952844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3423528"/>
            <a:ext cx="6579910" cy="2120404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F166E-5E01-40D1-8057-D88ABE6B2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CA" sz="2000">
                <a:solidFill>
                  <a:srgbClr val="FFFFFF"/>
                </a:solidFill>
              </a:rPr>
              <a:t>For balancing the data we are using SMOTE(Synthetic Minority Over Sampling) method.</a:t>
            </a:r>
          </a:p>
          <a:p>
            <a:r>
              <a:rPr lang="en-CA" sz="2000">
                <a:solidFill>
                  <a:srgbClr val="FFFFFF"/>
                </a:solidFill>
              </a:rPr>
              <a:t>By using SMOTE it will create a synthetic data for balancing the data.</a:t>
            </a:r>
          </a:p>
          <a:p>
            <a:endParaRPr lang="en-CA" sz="2000">
              <a:solidFill>
                <a:srgbClr val="FFFFFF"/>
              </a:solidFill>
            </a:endParaRPr>
          </a:p>
          <a:p>
            <a:endParaRPr lang="en-CA" sz="2000">
              <a:solidFill>
                <a:srgbClr val="FFFFFF"/>
              </a:solidFill>
            </a:endParaRPr>
          </a:p>
          <a:p>
            <a:endParaRPr lang="en-CA" sz="2000">
              <a:solidFill>
                <a:srgbClr val="FFFFFF"/>
              </a:solidFill>
            </a:endParaRPr>
          </a:p>
          <a:p>
            <a:endParaRPr lang="en-CA" sz="2000">
              <a:solidFill>
                <a:srgbClr val="FFFFFF"/>
              </a:solidFill>
            </a:endParaRPr>
          </a:p>
          <a:p>
            <a:r>
              <a:rPr lang="en-CA" sz="2000">
                <a:solidFill>
                  <a:srgbClr val="FFFFFF"/>
                </a:solidFill>
              </a:rPr>
              <a:t>As we can see in the picture that data is balanced now.</a:t>
            </a:r>
          </a:p>
          <a:p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8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C13D-6B27-4F72-BF2F-4461232E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Data Modelling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39462-AD7B-4CEA-8A92-9B97377E5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18" y="1690688"/>
            <a:ext cx="10515600" cy="4351338"/>
          </a:xfrm>
        </p:spPr>
        <p:txBody>
          <a:bodyPr/>
          <a:lstStyle/>
          <a:p>
            <a:r>
              <a:rPr lang="en-CA" dirty="0"/>
              <a:t>Now lets start the data modelling part.</a:t>
            </a:r>
          </a:p>
          <a:p>
            <a:r>
              <a:rPr lang="en-CA" dirty="0"/>
              <a:t>For this dataset we are using: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/>
              <a:t> Decision Tree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/>
              <a:t> Random Forest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 Logistic Regression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 KNN(K-Nearest Neighbour)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07E949-8E68-CF7E-CA19-2A00292C32CE}"/>
              </a:ext>
            </a:extLst>
          </p:cNvPr>
          <p:cNvSpPr/>
          <p:nvPr/>
        </p:nvSpPr>
        <p:spPr>
          <a:xfrm>
            <a:off x="6096000" y="477094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000" dirty="0"/>
              <a:t>The performance metrics used in the evaluation are:</a:t>
            </a:r>
            <a:br>
              <a:rPr lang="en-SG" sz="2000" dirty="0"/>
            </a:br>
            <a:r>
              <a:rPr lang="en-SG" sz="2000" dirty="0"/>
              <a:t>· </a:t>
            </a:r>
            <a:r>
              <a:rPr lang="en-SG" sz="2000" b="1" dirty="0"/>
              <a:t>Accuracy Score: </a:t>
            </a:r>
            <a:r>
              <a:rPr lang="en-SG" sz="2000" dirty="0"/>
              <a:t>proportion of correct predictions out of the whole dataset</a:t>
            </a:r>
          </a:p>
          <a:p>
            <a:r>
              <a:rPr lang="en-SG" sz="2000" dirty="0"/>
              <a:t>· </a:t>
            </a:r>
            <a:r>
              <a:rPr lang="en-SG" sz="2000" b="1" dirty="0"/>
              <a:t>Precision Score: </a:t>
            </a:r>
            <a:r>
              <a:rPr lang="en-SG" sz="2000" dirty="0"/>
              <a:t>proportion of correct predictions out of all predicted diabetic cases.</a:t>
            </a:r>
            <a:br>
              <a:rPr lang="en-SG" sz="2000" dirty="0"/>
            </a:br>
            <a:r>
              <a:rPr lang="en-SG" sz="2000" dirty="0"/>
              <a:t>· </a:t>
            </a:r>
            <a:r>
              <a:rPr lang="en-SG" sz="2000" b="1" dirty="0"/>
              <a:t>Recall Score: </a:t>
            </a:r>
            <a:r>
              <a:rPr lang="en-SG" sz="2000" dirty="0"/>
              <a:t>proportion of correct predictions out of all actual diabetic cases. </a:t>
            </a:r>
            <a:br>
              <a:rPr lang="en-SG" sz="2000" dirty="0"/>
            </a:br>
            <a:r>
              <a:rPr lang="en-SG" sz="2000" dirty="0"/>
              <a:t>· </a:t>
            </a:r>
            <a:r>
              <a:rPr lang="en-SG" sz="2000" b="1" dirty="0"/>
              <a:t>F1 Score: </a:t>
            </a:r>
            <a:r>
              <a:rPr lang="en-SG" sz="2000" dirty="0"/>
              <a:t>optimised balance between Precision and Recall for binary targets.</a:t>
            </a:r>
            <a:br>
              <a:rPr lang="en-SG" sz="2000" dirty="0"/>
            </a:br>
            <a:r>
              <a:rPr lang="en-SG" sz="2000" b="1" dirty="0"/>
              <a:t>· Area Under ROC Curve: </a:t>
            </a:r>
            <a:r>
              <a:rPr lang="en-SG" sz="2000" dirty="0"/>
              <a:t>prediction scores from area under Receiver Operating Characteristic (ROC) curve, which is a relationship between True Positive Rate and False Positive Rate.</a:t>
            </a:r>
            <a:br>
              <a:rPr lang="en-SG" sz="2000" dirty="0"/>
            </a:br>
            <a:r>
              <a:rPr lang="en-SG" sz="2000" dirty="0"/>
              <a:t>· </a:t>
            </a:r>
            <a:r>
              <a:rPr lang="en-SG" sz="2000" b="1" dirty="0"/>
              <a:t>Log Loss:</a:t>
            </a:r>
            <a:r>
              <a:rPr lang="en-US" sz="2000" b="0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2000" i="0" dirty="0">
                <a:solidFill>
                  <a:srgbClr val="202124"/>
                </a:solidFill>
                <a:effectLst/>
              </a:rPr>
              <a:t>Log-loss is indicative of how close the prediction probability is to the corresponding actual/true value (0 or 1 in case of binary classification). The more the predicted probability diverges from the actual value, the higher is the log-loss value.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08517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EF315-3292-409B-B325-63F155D1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CA" sz="3600" b="1">
                <a:solidFill>
                  <a:schemeClr val="bg1"/>
                </a:solidFill>
              </a:rPr>
              <a:t>Decision Tree</a:t>
            </a:r>
            <a:endParaRPr lang="en-IN" sz="3600" b="1">
              <a:solidFill>
                <a:schemeClr val="bg1"/>
              </a:solidFill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161EB-9332-46C3-BB99-8E2C060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We are performing Decision Tree classifier on training model.</a:t>
            </a:r>
          </a:p>
          <a:p>
            <a:r>
              <a:rPr lang="en-US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Macro is simply the arithmetic mean of the individual scores.</a:t>
            </a:r>
          </a:p>
          <a:p>
            <a:r>
              <a:rPr lang="en-US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weighted includes the individual sample sizes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en-CA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A60DF-8107-452C-B5D2-87F09414D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9" t="32323" r="45303" b="12593"/>
          <a:stretch/>
        </p:blipFill>
        <p:spPr>
          <a:xfrm>
            <a:off x="5110716" y="575518"/>
            <a:ext cx="6596652" cy="55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14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A46FC-0114-409A-8C74-5C52DA61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CA" sz="3600" b="1">
                <a:solidFill>
                  <a:schemeClr val="bg1"/>
                </a:solidFill>
              </a:rPr>
              <a:t>Random Forest</a:t>
            </a:r>
            <a:endParaRPr lang="en-IN" sz="3600" b="1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9A2167-8CC8-4B15-B272-EF4141B90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CA" sz="2000">
                <a:solidFill>
                  <a:schemeClr val="bg1"/>
                </a:solidFill>
              </a:rPr>
              <a:t>Performing a Random Forest on training data</a:t>
            </a:r>
          </a:p>
          <a:p>
            <a:endParaRPr lang="en-IN" sz="2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4EF1A-EE56-4CB3-A02A-92DC476BF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1" t="24653" r="37954" b="14613"/>
          <a:stretch/>
        </p:blipFill>
        <p:spPr>
          <a:xfrm>
            <a:off x="5110716" y="791232"/>
            <a:ext cx="6596652" cy="51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0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E7579-EE38-4073-A69C-3710FA8D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CA" sz="3600" b="1">
                <a:solidFill>
                  <a:schemeClr val="bg1"/>
                </a:solidFill>
              </a:rPr>
              <a:t>Logistic Regression</a:t>
            </a:r>
            <a:endParaRPr lang="en-IN" sz="3600" b="1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AC65C-5A8F-41FB-A4E6-065DFC0CC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CA" sz="2000">
                <a:solidFill>
                  <a:schemeClr val="bg1"/>
                </a:solidFill>
              </a:rPr>
              <a:t>Performing a Logistic Regression on training data</a:t>
            </a:r>
          </a:p>
          <a:p>
            <a:endParaRPr lang="en-IN" sz="2000" b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D0DD4-3641-48AF-A0E8-03DCBA4D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5" t="29226" r="31439" b="21616"/>
          <a:stretch/>
        </p:blipFill>
        <p:spPr>
          <a:xfrm>
            <a:off x="5110716" y="1549054"/>
            <a:ext cx="6596652" cy="3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00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E0408-D681-4012-B7A8-02BFDAFB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CA" sz="3600" b="1">
                <a:solidFill>
                  <a:schemeClr val="bg1"/>
                </a:solidFill>
              </a:rPr>
              <a:t>KNN(K-Nearest Neighbour)</a:t>
            </a:r>
            <a:endParaRPr lang="en-IN" sz="3600" b="1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38B24-4080-484E-97CB-F8B1C7340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CA" sz="2000">
                <a:solidFill>
                  <a:schemeClr val="bg1"/>
                </a:solidFill>
              </a:rPr>
              <a:t>Performing KNN on training data</a:t>
            </a:r>
          </a:p>
          <a:p>
            <a:endParaRPr lang="en-IN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59957-0FBC-474F-8DA6-839B6049B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6" t="28013" r="35833" b="16230"/>
          <a:stretch/>
        </p:blipFill>
        <p:spPr>
          <a:xfrm>
            <a:off x="5110716" y="1105419"/>
            <a:ext cx="6596652" cy="44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14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7CB4D-258C-44F9-B59E-3D818607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CA" sz="3600" b="1"/>
              <a:t>Plotting a model</a:t>
            </a:r>
            <a:endParaRPr lang="en-IN" sz="3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71FBF-660F-4312-B15C-DD9C12C6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r>
              <a:rPr lang="en-CA" sz="1800"/>
              <a:t>Now we will plot the model to get the idea about which model is best for out dataset to predict the outcome.</a:t>
            </a:r>
          </a:p>
          <a:p>
            <a:pPr marL="0" indent="0">
              <a:buNone/>
            </a:pPr>
            <a:endParaRPr lang="en-IN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5B41D-A3F5-432D-8E88-71B185D09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9" t="35421" r="51061" b="27811"/>
          <a:stretch/>
        </p:blipFill>
        <p:spPr>
          <a:xfrm>
            <a:off x="6038101" y="1348813"/>
            <a:ext cx="5510771" cy="38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67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18A992-DFB9-4D50-9D76-D329C94A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Predicting User Defined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8237-AE84-4649-90CB-56C5A9A29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To predict values given by user, we have created and used predict_diabetes function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A85DCD-7813-4FAC-93AD-53B04EAF0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7" t="23434" r="17349" b="46667"/>
          <a:stretch/>
        </p:blipFill>
        <p:spPr>
          <a:xfrm>
            <a:off x="631359" y="3114116"/>
            <a:ext cx="10843065" cy="280883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49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03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3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3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3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3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7C650E46-CBAB-47E5-B3CD-6347CAB6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E8B7DF-E3EB-42F6-95B5-01140D0984F4}"/>
              </a:ext>
            </a:extLst>
          </p:cNvPr>
          <p:cNvGrpSpPr/>
          <p:nvPr/>
        </p:nvGrpSpPr>
        <p:grpSpPr>
          <a:xfrm>
            <a:off x="5010150" y="1153348"/>
            <a:ext cx="6492875" cy="4170303"/>
            <a:chOff x="1481536" y="627017"/>
            <a:chExt cx="9701213" cy="6230983"/>
          </a:xfrm>
        </p:grpSpPr>
        <p:pic>
          <p:nvPicPr>
            <p:cNvPr id="1026" name="Picture 2" descr="Image result for machine learning classifier model">
              <a:extLst>
                <a:ext uri="{FF2B5EF4-FFF2-40B4-BE49-F238E27FC236}">
                  <a16:creationId xmlns:a16="http://schemas.microsoft.com/office/drawing/2014/main" id="{D97C87A9-6FAD-4E14-BB3E-B3DBE9B7CD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42"/>
            <a:stretch/>
          </p:blipFill>
          <p:spPr bwMode="auto">
            <a:xfrm>
              <a:off x="1481536" y="627017"/>
              <a:ext cx="9701213" cy="623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7F07DC-28AA-4A1A-BCD8-CB1B6D5E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6078" y="2458351"/>
              <a:ext cx="2117915" cy="9318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D998C1-4DE5-4656-A8A8-61EC36E68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97"/>
            <a:stretch/>
          </p:blipFill>
          <p:spPr>
            <a:xfrm>
              <a:off x="6042634" y="912244"/>
              <a:ext cx="2553443" cy="5945756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4CF9756-A8DA-44B4-88E8-FE162AFD1199}"/>
                </a:ext>
              </a:extLst>
            </p:cNvPr>
            <p:cNvSpPr/>
            <p:nvPr/>
          </p:nvSpPr>
          <p:spPr>
            <a:xfrm>
              <a:off x="6727433" y="1636935"/>
              <a:ext cx="1845578" cy="1845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6012D7-F4EB-4329-BF2C-DC9B4D1FEC26}"/>
                </a:ext>
              </a:extLst>
            </p:cNvPr>
            <p:cNvSpPr/>
            <p:nvPr/>
          </p:nvSpPr>
          <p:spPr>
            <a:xfrm>
              <a:off x="6750500" y="4454017"/>
              <a:ext cx="1845578" cy="1845577"/>
            </a:xfrm>
            <a:prstGeom prst="ellipse">
              <a:avLst/>
            </a:prstGeom>
            <a:solidFill>
              <a:srgbClr val="F8A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A99BDF-92AC-4B83-B678-953210A63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365"/>
            <a:stretch/>
          </p:blipFill>
          <p:spPr>
            <a:xfrm>
              <a:off x="8618208" y="4546296"/>
              <a:ext cx="2313548" cy="23117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36B209-BA6F-4830-90F9-6FC3983CA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1118" y="4900007"/>
              <a:ext cx="2073650" cy="93188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B1975A-D78A-4EC0-A881-DAE4B85036C2}"/>
                </a:ext>
              </a:extLst>
            </p:cNvPr>
            <p:cNvSpPr/>
            <p:nvPr/>
          </p:nvSpPr>
          <p:spPr>
            <a:xfrm>
              <a:off x="7008138" y="2375058"/>
              <a:ext cx="1330301" cy="36933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/>
                <a:t>No Diabetes</a:t>
              </a:r>
              <a:endParaRPr lang="en-SG" sz="9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BDE05F-9C6C-46A9-8298-EB45B59BCC12}"/>
                </a:ext>
              </a:extLst>
            </p:cNvPr>
            <p:cNvSpPr/>
            <p:nvPr/>
          </p:nvSpPr>
          <p:spPr>
            <a:xfrm>
              <a:off x="7187562" y="5192139"/>
              <a:ext cx="1006494" cy="369332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/>
                <a:t>Diabetes</a:t>
              </a:r>
              <a:endParaRPr lang="en-SG" sz="9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E8C671F-3B9E-46E0-884A-5C290AB0C8F0}"/>
                </a:ext>
              </a:extLst>
            </p:cNvPr>
            <p:cNvCxnSpPr/>
            <p:nvPr/>
          </p:nvCxnSpPr>
          <p:spPr>
            <a:xfrm flipV="1">
              <a:off x="6059568" y="3202281"/>
              <a:ext cx="904702" cy="746620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2E55D26-A034-40B8-83FF-2003EC348C62}"/>
                </a:ext>
              </a:extLst>
            </p:cNvPr>
            <p:cNvCxnSpPr>
              <a:cxnSpLocks/>
            </p:cNvCxnSpPr>
            <p:nvPr/>
          </p:nvCxnSpPr>
          <p:spPr>
            <a:xfrm>
              <a:off x="6071160" y="3938094"/>
              <a:ext cx="904703" cy="787257"/>
            </a:xfrm>
            <a:prstGeom prst="straightConnector1">
              <a:avLst/>
            </a:prstGeom>
            <a:ln w="44450">
              <a:solidFill>
                <a:schemeClr val="tx1"/>
              </a:solidFill>
              <a:headEnd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D64D90-4FD5-4E93-A2EB-1083C8FABECC}"/>
                </a:ext>
              </a:extLst>
            </p:cNvPr>
            <p:cNvSpPr/>
            <p:nvPr/>
          </p:nvSpPr>
          <p:spPr>
            <a:xfrm>
              <a:off x="4588009" y="3685391"/>
              <a:ext cx="1312333" cy="646331"/>
            </a:xfrm>
            <a:prstGeom prst="rect">
              <a:avLst/>
            </a:prstGeom>
            <a:solidFill>
              <a:srgbClr val="1D3A46"/>
            </a:solidFill>
          </p:spPr>
          <p:txBody>
            <a:bodyPr wrap="square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chemeClr val="bg1"/>
                  </a:solidFill>
                </a:rPr>
                <a:t>Classifier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chemeClr val="bg1"/>
                  </a:solidFill>
                </a:rPr>
                <a:t>Model</a:t>
              </a:r>
              <a:endParaRPr lang="en-SG" sz="90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6213C2-62EA-442C-97CB-827731D0733D}"/>
                </a:ext>
              </a:extLst>
            </p:cNvPr>
            <p:cNvSpPr/>
            <p:nvPr/>
          </p:nvSpPr>
          <p:spPr>
            <a:xfrm>
              <a:off x="2048296" y="5315846"/>
              <a:ext cx="193610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SG" sz="900"/>
                <a:t>Patients’ medical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SG" sz="900"/>
                <a:t>predictor variables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458F6C0-E3CB-4875-A897-C1CABA88BEF2}"/>
              </a:ext>
            </a:extLst>
          </p:cNvPr>
          <p:cNvSpPr/>
          <p:nvPr/>
        </p:nvSpPr>
        <p:spPr>
          <a:xfrm>
            <a:off x="5050431" y="5454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SG" dirty="0"/>
              <a:t>To build a predictive machine learning model to predict based on diagnostic measurements whether a patient has diabetes</a:t>
            </a:r>
          </a:p>
        </p:txBody>
      </p:sp>
    </p:spTree>
    <p:extLst>
      <p:ext uri="{BB962C8B-B14F-4D97-AF65-F5344CB8AC3E}">
        <p14:creationId xmlns:p14="http://schemas.microsoft.com/office/powerpoint/2010/main" val="982599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FADC95-81B1-4350-875F-8F257D924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55" t="52794" r="30682" b="9931"/>
          <a:stretch/>
        </p:blipFill>
        <p:spPr>
          <a:xfrm>
            <a:off x="952237" y="1317033"/>
            <a:ext cx="10337975" cy="42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48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Magnifying glass on clear background">
            <a:extLst>
              <a:ext uri="{FF2B5EF4-FFF2-40B4-BE49-F238E27FC236}">
                <a16:creationId xmlns:a16="http://schemas.microsoft.com/office/drawing/2014/main" id="{ACCC2983-3185-F5B4-9AD6-27C73CDEC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5" r="728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004F4-D21E-4641-86A6-171099CB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D4FD7-B325-4548-B46C-A62BB0340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561" y="1290270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6000" dirty="0"/>
              <a:t>THANK YOU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830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0A187-DB92-45FB-E80A-C6C70DCC3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268" b="71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F36166-5787-498A-B8C4-C9BFDB8F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</a:rPr>
              <a:t>Dataset</a:t>
            </a:r>
            <a:endParaRPr lang="en-IN" b="1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39197D-0B22-6F73-EA0F-57B354DCCA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4200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745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4FDAB-0A5E-47CB-907B-996AC0CB6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 b="1">
                <a:solidFill>
                  <a:srgbClr val="FFFFFF"/>
                </a:solidFill>
              </a:rPr>
              <a:t>Features</a:t>
            </a:r>
            <a:endParaRPr lang="en-IN" sz="4000" b="1">
              <a:solidFill>
                <a:srgbClr val="FFFFFF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49CA057-3CD3-4D40-9FCC-FEE856D0C4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269870"/>
              </p:ext>
            </p:extLst>
          </p:nvPr>
        </p:nvGraphicFramePr>
        <p:xfrm>
          <a:off x="1267992" y="2112579"/>
          <a:ext cx="9679957" cy="4192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6378">
                  <a:extLst>
                    <a:ext uri="{9D8B030D-6E8A-4147-A177-3AD203B41FA5}">
                      <a16:colId xmlns:a16="http://schemas.microsoft.com/office/drawing/2014/main" val="432490879"/>
                    </a:ext>
                  </a:extLst>
                </a:gridCol>
                <a:gridCol w="5183579">
                  <a:extLst>
                    <a:ext uri="{9D8B030D-6E8A-4147-A177-3AD203B41FA5}">
                      <a16:colId xmlns:a16="http://schemas.microsoft.com/office/drawing/2014/main" val="910635245"/>
                    </a:ext>
                  </a:extLst>
                </a:gridCol>
              </a:tblGrid>
              <a:tr h="392518">
                <a:tc>
                  <a:txBody>
                    <a:bodyPr/>
                    <a:lstStyle/>
                    <a:p>
                      <a:r>
                        <a:rPr lang="en-CA" sz="1800"/>
                        <a:t>Variables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Description</a:t>
                      </a:r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3250983668"/>
                  </a:ext>
                </a:extLst>
              </a:tr>
              <a:tr h="392518">
                <a:tc>
                  <a:txBody>
                    <a:bodyPr/>
                    <a:lstStyle/>
                    <a:p>
                      <a:r>
                        <a:rPr lang="en-CA" sz="1800"/>
                        <a:t>Pregnancies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Number of times pregnant</a:t>
                      </a:r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1480800677"/>
                  </a:ext>
                </a:extLst>
              </a:tr>
              <a:tr h="660144">
                <a:tc>
                  <a:txBody>
                    <a:bodyPr/>
                    <a:lstStyle/>
                    <a:p>
                      <a:r>
                        <a:rPr lang="en-CA" sz="1800"/>
                        <a:t>Glucose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Plasma glucose concentration in an oral tolerance test</a:t>
                      </a:r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3884221461"/>
                  </a:ext>
                </a:extLst>
              </a:tr>
              <a:tr h="392518">
                <a:tc>
                  <a:txBody>
                    <a:bodyPr/>
                    <a:lstStyle/>
                    <a:p>
                      <a:r>
                        <a:rPr lang="en-CA" sz="1800"/>
                        <a:t>Blood Pressure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Diastolic blood pressure (mm Hg)</a:t>
                      </a:r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1154620904"/>
                  </a:ext>
                </a:extLst>
              </a:tr>
              <a:tr h="392518">
                <a:tc>
                  <a:txBody>
                    <a:bodyPr/>
                    <a:lstStyle/>
                    <a:p>
                      <a:r>
                        <a:rPr lang="en-CA" sz="1800"/>
                        <a:t>Skin Thickness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Triceps skinfold thickness(mm)</a:t>
                      </a:r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22678220"/>
                  </a:ext>
                </a:extLst>
              </a:tr>
              <a:tr h="392518">
                <a:tc>
                  <a:txBody>
                    <a:bodyPr/>
                    <a:lstStyle/>
                    <a:p>
                      <a:r>
                        <a:rPr lang="en-CA" sz="1800"/>
                        <a:t>Insulin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Two hour serum insulin</a:t>
                      </a:r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69962636"/>
                  </a:ext>
                </a:extLst>
              </a:tr>
              <a:tr h="392518">
                <a:tc>
                  <a:txBody>
                    <a:bodyPr/>
                    <a:lstStyle/>
                    <a:p>
                      <a:r>
                        <a:rPr lang="en-CA" sz="1800"/>
                        <a:t>BMI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Body Mass Index</a:t>
                      </a:r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1617343925"/>
                  </a:ext>
                </a:extLst>
              </a:tr>
              <a:tr h="392518">
                <a:tc>
                  <a:txBody>
                    <a:bodyPr/>
                    <a:lstStyle/>
                    <a:p>
                      <a:r>
                        <a:rPr lang="en-CA" sz="1800"/>
                        <a:t>Diabetes Pedigree Function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1565292234"/>
                  </a:ext>
                </a:extLst>
              </a:tr>
              <a:tr h="392518">
                <a:tc>
                  <a:txBody>
                    <a:bodyPr/>
                    <a:lstStyle/>
                    <a:p>
                      <a:r>
                        <a:rPr lang="en-CA" sz="1800"/>
                        <a:t>Age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Age In years</a:t>
                      </a:r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3986028898"/>
                  </a:ext>
                </a:extLst>
              </a:tr>
              <a:tr h="392518">
                <a:tc>
                  <a:txBody>
                    <a:bodyPr/>
                    <a:lstStyle/>
                    <a:p>
                      <a:r>
                        <a:rPr lang="en-CA" sz="1800"/>
                        <a:t>Outcome</a:t>
                      </a:r>
                      <a:endParaRPr lang="en-IN" sz="1800"/>
                    </a:p>
                  </a:txBody>
                  <a:tcPr marL="89209" marR="89209" marT="44604" marB="44604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Class variable(0 or 1) </a:t>
                      </a:r>
                      <a:endParaRPr lang="en-IN" sz="1800"/>
                    </a:p>
                  </a:txBody>
                  <a:tcPr marL="89209" marR="89209" marT="44604" marB="44604"/>
                </a:tc>
                <a:extLst>
                  <a:ext uri="{0D108BD9-81ED-4DB2-BD59-A6C34878D82A}">
                    <a16:rowId xmlns:a16="http://schemas.microsoft.com/office/drawing/2014/main" val="686386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6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B56EB-B8B0-4A1B-9AEE-10B8C615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 b="1">
                <a:solidFill>
                  <a:srgbClr val="FFFFFF"/>
                </a:solidFill>
              </a:rPr>
              <a:t>Task to perform</a:t>
            </a:r>
            <a:endParaRPr lang="en-IN" sz="4000" b="1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CFD757-AC53-08D7-A51B-F3A71514E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743295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6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BD29-5AD6-4B5C-B7E3-02D58F6D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600"/>
              <a:t> </a:t>
            </a:r>
            <a:r>
              <a:rPr lang="en-IN" sz="2600" b="1"/>
              <a:t>Data Modelling</a:t>
            </a:r>
          </a:p>
          <a:p>
            <a:r>
              <a:rPr lang="en-IN" sz="2600"/>
              <a:t>We will plan a strategies for model building.</a:t>
            </a:r>
          </a:p>
          <a:p>
            <a:r>
              <a:rPr lang="en-IN" sz="2600"/>
              <a:t>It is important to decide the right validation framework.</a:t>
            </a:r>
          </a:p>
          <a:p>
            <a:r>
              <a:rPr lang="en-IN" sz="2600"/>
              <a:t>Express a thought process.</a:t>
            </a:r>
          </a:p>
          <a:p>
            <a:r>
              <a:rPr lang="en-IN" sz="2600"/>
              <a:t>We will compare these models and decide which is more significant for prediction.</a:t>
            </a:r>
          </a:p>
          <a:p>
            <a:pPr marL="0" indent="0">
              <a:buNone/>
            </a:pPr>
            <a:endParaRPr lang="en-IN" sz="2600"/>
          </a:p>
          <a:p>
            <a:pPr>
              <a:buFont typeface="Wingdings" panose="05000000000000000000" pitchFamily="2" charset="2"/>
              <a:buChar char="Ø"/>
            </a:pPr>
            <a:r>
              <a:rPr lang="en-IN" sz="2600" b="1"/>
              <a:t> Model used:</a:t>
            </a:r>
          </a:p>
          <a:p>
            <a:r>
              <a:rPr lang="en-IN" sz="2600"/>
              <a:t>For this dataset we have used different models such as Decision Tree, KNN,</a:t>
            </a:r>
          </a:p>
          <a:p>
            <a:pPr marL="0" indent="0">
              <a:buNone/>
            </a:pPr>
            <a:r>
              <a:rPr lang="en-IN" sz="2600"/>
              <a:t>   Random Forest, Logistic Regression.</a:t>
            </a:r>
          </a:p>
        </p:txBody>
      </p:sp>
    </p:spTree>
    <p:extLst>
      <p:ext uri="{BB962C8B-B14F-4D97-AF65-F5344CB8AC3E}">
        <p14:creationId xmlns:p14="http://schemas.microsoft.com/office/powerpoint/2010/main" val="219484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614977-196C-462A-9297-0D7D11C5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CA" sz="4800" b="1">
                <a:solidFill>
                  <a:schemeClr val="bg1"/>
                </a:solidFill>
              </a:rPr>
              <a:t>Analysing dataset</a:t>
            </a:r>
            <a:endParaRPr lang="en-IN" sz="4800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D1D36-CA7E-4F77-AF19-FBEEF8368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CA" sz="1800">
                <a:solidFill>
                  <a:schemeClr val="bg1"/>
                </a:solidFill>
              </a:rPr>
              <a:t>We can get a brief about the data by head command</a:t>
            </a:r>
          </a:p>
          <a:p>
            <a:endParaRPr lang="en-CA" sz="1800">
              <a:solidFill>
                <a:schemeClr val="bg1"/>
              </a:solidFill>
            </a:endParaRPr>
          </a:p>
          <a:p>
            <a:endParaRPr lang="en-CA" sz="1800">
              <a:solidFill>
                <a:schemeClr val="bg1"/>
              </a:solidFill>
            </a:endParaRPr>
          </a:p>
          <a:p>
            <a:endParaRPr lang="en-CA" sz="1800">
              <a:solidFill>
                <a:schemeClr val="bg1"/>
              </a:solidFill>
            </a:endParaRPr>
          </a:p>
          <a:p>
            <a:endParaRPr lang="en-CA" sz="1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ABC14C-C466-4644-AA00-138F0C806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9" y="3095382"/>
            <a:ext cx="10843065" cy="284630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0042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75D7A-9093-4D88-AEFB-7317E1B4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CA" b="1">
                <a:solidFill>
                  <a:schemeClr val="bg1"/>
                </a:solidFill>
              </a:rPr>
              <a:t>Data Cleaning</a:t>
            </a:r>
            <a:endParaRPr lang="en-IN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96C03-3F0F-45D3-A1CE-4328B5A2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CA" sz="2000">
                <a:solidFill>
                  <a:schemeClr val="bg1">
                    <a:alpha val="60000"/>
                  </a:schemeClr>
                </a:solidFill>
              </a:rPr>
              <a:t>Now we will start the data cleaning process which plays a major role in any analysis.</a:t>
            </a:r>
          </a:p>
          <a:p>
            <a:r>
              <a:rPr lang="en-CA" sz="2000">
                <a:solidFill>
                  <a:schemeClr val="bg1">
                    <a:alpha val="60000"/>
                  </a:schemeClr>
                </a:solidFill>
              </a:rPr>
              <a:t>We will find the null values in our dataset.</a:t>
            </a:r>
            <a:endParaRPr lang="en-IN" sz="20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A35EDD8-D49C-40BB-BC6C-96253CAF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53" y="2058554"/>
            <a:ext cx="6014185" cy="274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75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1073</Words>
  <Application>Microsoft Office PowerPoint</Application>
  <PresentationFormat>Widescreen</PresentationFormat>
  <Paragraphs>140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</vt:lpstr>
      <vt:lpstr>Calibri</vt:lpstr>
      <vt:lpstr>Calibri Light</vt:lpstr>
      <vt:lpstr>Wingdings</vt:lpstr>
      <vt:lpstr>Office Theme</vt:lpstr>
      <vt:lpstr>Diabetes Prediction      </vt:lpstr>
      <vt:lpstr>Diabetes Classifier</vt:lpstr>
      <vt:lpstr>Objective</vt:lpstr>
      <vt:lpstr>Dataset</vt:lpstr>
      <vt:lpstr>Features</vt:lpstr>
      <vt:lpstr>Task to perform</vt:lpstr>
      <vt:lpstr>PowerPoint Presentation</vt:lpstr>
      <vt:lpstr>Analysing dataset</vt:lpstr>
      <vt:lpstr>Data Cleaning</vt:lpstr>
      <vt:lpstr>PowerPoint Presentation</vt:lpstr>
      <vt:lpstr>Replacing the values</vt:lpstr>
      <vt:lpstr> Outliers: Now we will check how many outliers are present in individual columns </vt:lpstr>
      <vt:lpstr>PowerPoint Presentation</vt:lpstr>
      <vt:lpstr>PowerPoint Presentation</vt:lpstr>
      <vt:lpstr>PowerPoint Presentation</vt:lpstr>
      <vt:lpstr>Observation:</vt:lpstr>
      <vt:lpstr>Finding correlation</vt:lpstr>
      <vt:lpstr>Heatmap</vt:lpstr>
      <vt:lpstr>Observation:</vt:lpstr>
      <vt:lpstr>Split the data</vt:lpstr>
      <vt:lpstr>Checking Data Balancing</vt:lpstr>
      <vt:lpstr>Data Balancing</vt:lpstr>
      <vt:lpstr>Data Modelling</vt:lpstr>
      <vt:lpstr>Decision Tree</vt:lpstr>
      <vt:lpstr>Random Forest</vt:lpstr>
      <vt:lpstr>Logistic Regression</vt:lpstr>
      <vt:lpstr>KNN(K-Nearest Neighbour)</vt:lpstr>
      <vt:lpstr>Plotting a model</vt:lpstr>
      <vt:lpstr>Predicting User Defined Value</vt:lpstr>
      <vt:lpstr>PowerPoint Presentation</vt:lpstr>
      <vt:lpstr>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</dc:title>
  <dc:creator>Chankya Parmanand Patel</dc:creator>
  <cp:lastModifiedBy>Dixit patel</cp:lastModifiedBy>
  <cp:revision>15</cp:revision>
  <dcterms:created xsi:type="dcterms:W3CDTF">2022-04-14T14:01:27Z</dcterms:created>
  <dcterms:modified xsi:type="dcterms:W3CDTF">2023-08-11T07:22:27Z</dcterms:modified>
</cp:coreProperties>
</file>